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300" r:id="rId4"/>
    <p:sldId id="301" r:id="rId5"/>
    <p:sldId id="302" r:id="rId6"/>
    <p:sldId id="258" r:id="rId7"/>
    <p:sldId id="259" r:id="rId8"/>
    <p:sldId id="260" r:id="rId9"/>
    <p:sldId id="261" r:id="rId10"/>
    <p:sldId id="262" r:id="rId11"/>
    <p:sldId id="264" r:id="rId12"/>
    <p:sldId id="265" r:id="rId13"/>
    <p:sldId id="266" r:id="rId14"/>
    <p:sldId id="303" r:id="rId15"/>
    <p:sldId id="304" r:id="rId16"/>
    <p:sldId id="305" r:id="rId17"/>
    <p:sldId id="306" r:id="rId18"/>
    <p:sldId id="307" r:id="rId19"/>
    <p:sldId id="308" r:id="rId20"/>
    <p:sldId id="267" r:id="rId21"/>
    <p:sldId id="310" r:id="rId22"/>
    <p:sldId id="311" r:id="rId23"/>
    <p:sldId id="312" r:id="rId24"/>
    <p:sldId id="268" r:id="rId25"/>
    <p:sldId id="269" r:id="rId26"/>
    <p:sldId id="270" r:id="rId27"/>
    <p:sldId id="271" r:id="rId28"/>
    <p:sldId id="272" r:id="rId29"/>
    <p:sldId id="273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3" r:id="rId38"/>
    <p:sldId id="284" r:id="rId39"/>
    <p:sldId id="282" r:id="rId40"/>
    <p:sldId id="285" r:id="rId41"/>
    <p:sldId id="287" r:id="rId42"/>
    <p:sldId id="289" r:id="rId43"/>
    <p:sldId id="291" r:id="rId44"/>
    <p:sldId id="293" r:id="rId45"/>
    <p:sldId id="294" r:id="rId46"/>
    <p:sldId id="295" r:id="rId47"/>
    <p:sldId id="296" r:id="rId48"/>
    <p:sldId id="297" r:id="rId49"/>
    <p:sldId id="298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>
        <p:scale>
          <a:sx n="50" d="100"/>
          <a:sy n="50" d="100"/>
        </p:scale>
        <p:origin x="1584" y="8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9/21/2019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134572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Основные характеристики организации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Рисунок 4" descr="hr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642" y="2303253"/>
            <a:ext cx="6288656" cy="4143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7132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/>
              <a:t>Таблица </a:t>
            </a:r>
            <a:r>
              <a:rPr lang="ru-RU" sz="3200" b="1" i="1" dirty="0"/>
              <a:t>-</a:t>
            </a:r>
            <a:r>
              <a:rPr lang="en-US" sz="3200" b="1" i="1" dirty="0" smtClean="0"/>
              <a:t> </a:t>
            </a:r>
            <a:r>
              <a:rPr lang="ru-RU" sz="3200" b="1" dirty="0"/>
              <a:t>Основные различия между группами</a:t>
            </a:r>
            <a:br>
              <a:rPr lang="ru-RU" sz="3200" b="1" dirty="0"/>
            </a:br>
            <a:endParaRPr lang="ru-RU" sz="32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561564"/>
              </p:ext>
            </p:extLst>
          </p:nvPr>
        </p:nvGraphicFramePr>
        <p:xfrm>
          <a:off x="838200" y="802258"/>
          <a:ext cx="10515600" cy="60557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4207"/>
                <a:gridCol w="2869329"/>
                <a:gridCol w="2920316"/>
                <a:gridCol w="2851748"/>
              </a:tblGrid>
              <a:tr h="575804">
                <a:tc>
                  <a:txBody>
                    <a:bodyPr/>
                    <a:lstStyle/>
                    <a:p>
                      <a:pPr marL="86995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Признак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275590" marR="307975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Малая </a:t>
                      </a:r>
                      <a:r>
                        <a:rPr lang="ru-RU" sz="800">
                          <a:effectLst/>
                        </a:rPr>
                        <a:t>группа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228600" marR="312420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Средняя </a:t>
                      </a:r>
                      <a:r>
                        <a:rPr lang="ru-RU" sz="800" spc="10">
                          <a:effectLst/>
                        </a:rPr>
                        <a:t>группа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257810" marR="243840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Большая </a:t>
                      </a:r>
                      <a:r>
                        <a:rPr lang="ru-RU" sz="800" spc="10">
                          <a:effectLst/>
                        </a:rPr>
                        <a:t>группа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505972">
                <a:tc>
                  <a:txBody>
                    <a:bodyPr/>
                    <a:lstStyle/>
                    <a:p>
                      <a:pPr marL="13970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Численность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Десятки человек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3970"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Сотни человек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22860" indent="-1270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Тысячи и миллионы </a:t>
                      </a:r>
                      <a:r>
                        <a:rPr lang="ru-RU" sz="800" spc="10">
                          <a:effectLst/>
                        </a:rPr>
                        <a:t>человек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976417">
                <a:tc>
                  <a:txBody>
                    <a:bodyPr/>
                    <a:lstStyle/>
                    <a:p>
                      <a:pPr marL="8890">
                        <a:spcAft>
                          <a:spcPts val="0"/>
                        </a:spcAft>
                      </a:pPr>
                      <a:r>
                        <a:rPr lang="ru-RU" sz="800" spc="-5">
                          <a:effectLst/>
                        </a:rPr>
                        <a:t>Контакт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179705" indent="-3175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Личностный: </a:t>
                      </a:r>
                      <a:r>
                        <a:rPr lang="ru-RU" sz="800">
                          <a:effectLst/>
                        </a:rPr>
                        <a:t>знакомство друг с другом на лич­</a:t>
                      </a:r>
                      <a:r>
                        <a:rPr lang="ru-RU" sz="800" spc="5">
                          <a:effectLst/>
                        </a:rPr>
                        <a:t>ностном уровне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0795" marR="71755" indent="-1270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Статусно-ролевой: </a:t>
                      </a:r>
                      <a:r>
                        <a:rPr lang="ru-RU" sz="800" spc="10">
                          <a:effectLst/>
                        </a:rPr>
                        <a:t>знакомство на </a:t>
                      </a:r>
                      <a:r>
                        <a:rPr lang="ru-RU" sz="800" spc="5">
                          <a:effectLst/>
                        </a:rPr>
                        <a:t>уровне статусов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417830" indent="-1270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Отсутствие контакта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516998"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800" spc="-5">
                          <a:effectLst/>
                        </a:rPr>
                        <a:t>Членство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266700" indent="-3175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Реальное </a:t>
                      </a:r>
                      <a:r>
                        <a:rPr lang="ru-RU" sz="800" spc="-5">
                          <a:effectLst/>
                        </a:rPr>
                        <a:t>поведенческое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Функциональное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85090" indent="-1270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Условное социаль­но-структурное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987442">
                <a:tc>
                  <a:txBody>
                    <a:bodyPr/>
                    <a:lstStyle/>
                    <a:p>
                      <a:pPr marL="12065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Структура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97790" indent="-1270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Развитая внутрен­</a:t>
                      </a:r>
                      <a:r>
                        <a:rPr lang="ru-RU" sz="800">
                          <a:effectLst/>
                        </a:rPr>
                        <a:t>няя неформальная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Юридически оформ­ленная (отсутствие развитой нефор­мальной структуры)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408305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Отсутствие </a:t>
                      </a:r>
                      <a:r>
                        <a:rPr lang="ru-RU" sz="800" spc="5">
                          <a:effectLst/>
                        </a:rPr>
                        <a:t>внутренней структуры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999693">
                <a:tc>
                  <a:txBody>
                    <a:bodyPr/>
                    <a:lstStyle/>
                    <a:p>
                      <a:pPr marL="12065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Связи в про­</a:t>
                      </a:r>
                      <a:r>
                        <a:rPr lang="ru-RU" sz="800" spc="5">
                          <a:effectLst/>
                        </a:rPr>
                        <a:t>цессе труда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207010" indent="-1270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Непосредствен­</a:t>
                      </a:r>
                      <a:r>
                        <a:rPr lang="ru-RU" sz="800">
                          <a:effectLst/>
                        </a:rPr>
                        <a:t>ные трудовые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0795" marR="54610" indent="1270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Трудовые, опосре­</a:t>
                      </a:r>
                      <a:r>
                        <a:rPr lang="ru-RU" sz="800" spc="10">
                          <a:effectLst/>
                        </a:rPr>
                        <a:t>дованные офици­</a:t>
                      </a:r>
                      <a:r>
                        <a:rPr lang="ru-RU" sz="800" spc="5">
                          <a:effectLst/>
                        </a:rPr>
                        <a:t>альной структурой </a:t>
                      </a:r>
                      <a:r>
                        <a:rPr lang="ru-RU" sz="800" spc="10">
                          <a:effectLst/>
                        </a:rPr>
                        <a:t>организации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R="73025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Трудовые, опосре­дованные социаль­</a:t>
                      </a:r>
                      <a:r>
                        <a:rPr lang="ru-RU" sz="800" spc="5">
                          <a:effectLst/>
                        </a:rPr>
                        <a:t>ной структурой </a:t>
                      </a:r>
                      <a:r>
                        <a:rPr lang="ru-RU" sz="800" spc="15">
                          <a:effectLst/>
                        </a:rPr>
                        <a:t>общества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  <a:tr h="1493415">
                <a:tc>
                  <a:txBody>
                    <a:bodyPr/>
                    <a:lstStyle/>
                    <a:p>
                      <a:pPr marL="10795">
                        <a:spcAft>
                          <a:spcPts val="0"/>
                        </a:spcAft>
                      </a:pPr>
                      <a:r>
                        <a:rPr lang="ru-RU" sz="800" spc="-10">
                          <a:effectLst/>
                        </a:rPr>
                        <a:t>Примеры: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800" spc="5">
                          <a:effectLst/>
                        </a:rPr>
                        <a:t>Бригада рабочих, учебный класс, груп­</a:t>
                      </a:r>
                      <a:r>
                        <a:rPr lang="ru-RU" sz="800" spc="-5">
                          <a:effectLst/>
                        </a:rPr>
                        <a:t>па студентов, сотруд­</a:t>
                      </a:r>
                      <a:r>
                        <a:rPr lang="ru-RU" sz="800" spc="5">
                          <a:effectLst/>
                        </a:rPr>
                        <a:t>ники кафедры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15240" marR="170815" indent="1270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800" spc="10">
                          <a:effectLst/>
                        </a:rPr>
                        <a:t>Организация </a:t>
                      </a:r>
                      <a:r>
                        <a:rPr lang="ru-RU" sz="800">
                          <a:effectLst/>
                        </a:rPr>
                        <a:t>всех работников </a:t>
                      </a:r>
                      <a:r>
                        <a:rPr lang="ru-RU" sz="800" spc="5">
                          <a:effectLst/>
                        </a:rPr>
                        <a:t>предприятия, </a:t>
                      </a:r>
                      <a:r>
                        <a:rPr lang="ru-RU" sz="800">
                          <a:effectLst/>
                        </a:rPr>
                        <a:t>вуза, фирмы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ru-RU" sz="800" spc="10" dirty="0">
                          <a:effectLst/>
                        </a:rPr>
                        <a:t>Этническая общ­</a:t>
                      </a:r>
                      <a:r>
                        <a:rPr lang="ru-RU" sz="800" spc="15" dirty="0">
                          <a:effectLst/>
                        </a:rPr>
                        <a:t>ность, социально-</a:t>
                      </a:r>
                      <a:r>
                        <a:rPr lang="ru-RU" sz="800" spc="10" dirty="0">
                          <a:effectLst/>
                        </a:rPr>
                        <a:t>демографическая группа, профессио­</a:t>
                      </a:r>
                      <a:r>
                        <a:rPr lang="ru-RU" sz="800" spc="15" dirty="0">
                          <a:effectLst/>
                        </a:rPr>
                        <a:t>нальная общность, </a:t>
                      </a:r>
                      <a:r>
                        <a:rPr lang="ru-RU" sz="800" spc="5" dirty="0">
                          <a:effectLst/>
                        </a:rPr>
                        <a:t>политическая партия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886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65826"/>
            <a:ext cx="10515600" cy="6194054"/>
          </a:xfrm>
        </p:spPr>
        <p:txBody>
          <a:bodyPr>
            <a:normAutofit lnSpcReduction="10000"/>
          </a:bodyPr>
          <a:lstStyle/>
          <a:p>
            <a:r>
              <a:rPr lang="ru-RU" b="1" u="sng" dirty="0"/>
              <a:t>Вторая классификация связана с таким критерием, как </a:t>
            </a:r>
            <a:r>
              <a:rPr lang="ru-RU" b="1" i="1" u="sng" dirty="0" smtClean="0"/>
              <a:t>время</a:t>
            </a:r>
            <a:endParaRPr lang="ru-RU" b="1" u="sng" dirty="0"/>
          </a:p>
          <a:p>
            <a:pPr marL="0" indent="0">
              <a:buNone/>
            </a:pPr>
            <a:r>
              <a:rPr lang="ru-RU" b="1" i="1" u="sng" dirty="0" smtClean="0"/>
              <a:t>    существования </a:t>
            </a:r>
            <a:r>
              <a:rPr lang="ru-RU" b="1" u="sng" dirty="0"/>
              <a:t>группы. </a:t>
            </a:r>
            <a:endParaRPr lang="ru-RU" b="1" u="sng" dirty="0" smtClean="0"/>
          </a:p>
          <a:p>
            <a:r>
              <a:rPr lang="ru-RU" b="1" dirty="0" smtClean="0"/>
              <a:t>Здесь </a:t>
            </a:r>
            <a:r>
              <a:rPr lang="ru-RU" b="1" dirty="0"/>
              <a:t>выделяются кратковременные и </a:t>
            </a:r>
            <a:r>
              <a:rPr lang="ru-RU" b="1" dirty="0" smtClean="0"/>
              <a:t>долговременные </a:t>
            </a:r>
            <a:r>
              <a:rPr lang="ru-RU" b="1" dirty="0"/>
              <a:t>группы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Малые, средние и большие группы </a:t>
            </a:r>
            <a:r>
              <a:rPr lang="ru-RU" b="1" dirty="0" smtClean="0"/>
              <a:t>могут быть </a:t>
            </a:r>
            <a:r>
              <a:rPr lang="ru-RU" b="1" dirty="0"/>
              <a:t>как кратковременными, так и долговременными. </a:t>
            </a:r>
            <a:endParaRPr lang="ru-RU" b="1" dirty="0" smtClean="0"/>
          </a:p>
          <a:p>
            <a:r>
              <a:rPr lang="ru-RU" b="1" dirty="0" smtClean="0"/>
              <a:t>Например,</a:t>
            </a:r>
            <a:r>
              <a:rPr lang="ru-RU" b="1" dirty="0"/>
              <a:t> </a:t>
            </a:r>
            <a:r>
              <a:rPr lang="ru-RU" b="1" dirty="0" smtClean="0"/>
              <a:t>этническая </a:t>
            </a:r>
            <a:r>
              <a:rPr lang="ru-RU" b="1" dirty="0"/>
              <a:t>общность - это всегда долговременная группа, а </a:t>
            </a:r>
            <a:r>
              <a:rPr lang="ru-RU" b="1" dirty="0" smtClean="0"/>
              <a:t>политические </a:t>
            </a:r>
            <a:r>
              <a:rPr lang="ru-RU" b="1" dirty="0"/>
              <a:t>партии могут существовать веками, а могут и очень </a:t>
            </a:r>
            <a:r>
              <a:rPr lang="ru-RU" b="1" dirty="0" smtClean="0"/>
              <a:t>быстро </a:t>
            </a:r>
            <a:r>
              <a:rPr lang="ru-RU" b="1" dirty="0"/>
              <a:t>сходить с исторической сцены. </a:t>
            </a:r>
            <a:endParaRPr lang="ru-RU" b="1" dirty="0" smtClean="0"/>
          </a:p>
          <a:p>
            <a:r>
              <a:rPr lang="ru-RU" b="1" dirty="0" smtClean="0"/>
              <a:t>Такая </a:t>
            </a:r>
            <a:r>
              <a:rPr lang="ru-RU" b="1" dirty="0"/>
              <a:t>малая группа, как, </a:t>
            </a:r>
            <a:r>
              <a:rPr lang="ru-RU" b="1" dirty="0" smtClean="0"/>
              <a:t>например</a:t>
            </a:r>
            <a:r>
              <a:rPr lang="ru-RU" b="1" dirty="0"/>
              <a:t>, бригада рабочих, может быть либо кратковременной </a:t>
            </a:r>
            <a:r>
              <a:rPr lang="ru-RU" b="1" dirty="0" smtClean="0"/>
              <a:t>-</a:t>
            </a:r>
            <a:r>
              <a:rPr lang="ru-RU" b="1" dirty="0"/>
              <a:t> </a:t>
            </a:r>
            <a:r>
              <a:rPr lang="ru-RU" b="1" dirty="0" smtClean="0"/>
              <a:t>люди </a:t>
            </a:r>
            <a:r>
              <a:rPr lang="ru-RU" b="1" dirty="0"/>
              <a:t>объединяются для выполнения одного </a:t>
            </a:r>
            <a:r>
              <a:rPr lang="ru-RU" b="1" dirty="0" smtClean="0"/>
              <a:t>производственного задания </a:t>
            </a:r>
            <a:r>
              <a:rPr lang="ru-RU" b="1" dirty="0"/>
              <a:t>и, выполнив его, расстаются, </a:t>
            </a:r>
            <a:endParaRPr lang="ru-RU" b="1" dirty="0" smtClean="0"/>
          </a:p>
          <a:p>
            <a:r>
              <a:rPr lang="ru-RU" b="1" dirty="0" smtClean="0"/>
              <a:t>либо </a:t>
            </a:r>
            <a:r>
              <a:rPr lang="ru-RU" b="1" dirty="0"/>
              <a:t>долговременной - люди </a:t>
            </a:r>
            <a:r>
              <a:rPr lang="ru-RU" b="1" dirty="0" smtClean="0"/>
              <a:t>всю </a:t>
            </a:r>
            <a:r>
              <a:rPr lang="ru-RU" b="1" dirty="0"/>
              <a:t>свою трудовую жизнь работают на одном предприятии в </a:t>
            </a:r>
            <a:r>
              <a:rPr lang="ru-RU" b="1" dirty="0" smtClean="0"/>
              <a:t>одной </a:t>
            </a:r>
            <a:r>
              <a:rPr lang="ru-RU" b="1" dirty="0"/>
              <a:t>и той же бригаде.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4046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71268"/>
            <a:ext cx="10515600" cy="5849572"/>
          </a:xfrm>
        </p:spPr>
        <p:txBody>
          <a:bodyPr>
            <a:normAutofit/>
          </a:bodyPr>
          <a:lstStyle/>
          <a:p>
            <a:r>
              <a:rPr lang="ru-RU" b="1" u="sng" dirty="0"/>
              <a:t>Третья классификация опирается на такой критерий, как </a:t>
            </a:r>
            <a:r>
              <a:rPr lang="ru-RU" b="1" i="1" u="sng" dirty="0" smtClean="0"/>
              <a:t>структурная </a:t>
            </a:r>
            <a:r>
              <a:rPr lang="ru-RU" b="1" i="1" u="sng" dirty="0"/>
              <a:t>целостность </a:t>
            </a:r>
            <a:r>
              <a:rPr lang="ru-RU" b="1" u="sng" dirty="0"/>
              <a:t>группы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По </a:t>
            </a:r>
            <a:r>
              <a:rPr lang="ru-RU" b="1" dirty="0"/>
              <a:t>этому признаку выделяют </a:t>
            </a:r>
            <a:r>
              <a:rPr lang="ru-RU" b="1" dirty="0" smtClean="0"/>
              <a:t>первичные </a:t>
            </a:r>
            <a:r>
              <a:rPr lang="ru-RU" b="1" dirty="0"/>
              <a:t>и вторичные группы. </a:t>
            </a:r>
            <a:endParaRPr lang="ru-RU" b="1" dirty="0" smtClean="0"/>
          </a:p>
          <a:p>
            <a:r>
              <a:rPr lang="ru-RU" b="1" dirty="0" smtClean="0"/>
              <a:t>Первичная </a:t>
            </a:r>
            <a:r>
              <a:rPr lang="ru-RU" b="1" dirty="0"/>
              <a:t>группа - это не </a:t>
            </a:r>
            <a:r>
              <a:rPr lang="ru-RU" b="1" dirty="0" smtClean="0"/>
              <a:t>разложимое </a:t>
            </a:r>
            <a:r>
              <a:rPr lang="ru-RU" b="1" dirty="0"/>
              <a:t>далее на составные части структурное подразделение офици­альной организации, например: бригада, отдел, лаборатория, ка­федра и пр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Первичная группа - всегда малая формальная группа. </a:t>
            </a:r>
            <a:endParaRPr lang="ru-RU" b="1" dirty="0" smtClean="0"/>
          </a:p>
          <a:p>
            <a:r>
              <a:rPr lang="ru-RU" b="1" dirty="0" smtClean="0"/>
              <a:t>Вторичная </a:t>
            </a:r>
            <a:r>
              <a:rPr lang="ru-RU" b="1" dirty="0"/>
              <a:t>группа - это совокупность первичных малых групп. Предприятие, насчитывающее несколько тысяч работников, напри­мер «Ижорские заводы» называется вторичным (или основным), поскольку состоит из более мелких структурных подразделений -цехов, отделов. </a:t>
            </a:r>
            <a:endParaRPr lang="ru-RU" b="1" dirty="0" smtClean="0"/>
          </a:p>
          <a:p>
            <a:r>
              <a:rPr lang="ru-RU" b="1" dirty="0" smtClean="0"/>
              <a:t>Вторичная </a:t>
            </a:r>
            <a:r>
              <a:rPr lang="ru-RU" b="1" dirty="0"/>
              <a:t>группа - практически всегда средняя группа.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9842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6981"/>
            <a:ext cx="10515600" cy="5529982"/>
          </a:xfrm>
        </p:spPr>
        <p:txBody>
          <a:bodyPr/>
          <a:lstStyle/>
          <a:p>
            <a:endParaRPr lang="ru-RU" dirty="0"/>
          </a:p>
          <a:p>
            <a:r>
              <a:rPr lang="ru-RU" sz="3200" b="1" dirty="0"/>
              <a:t>Таким образом, организация промышленного предприятия, фир­мы, корпорации и т. д. - это средняя, вторичная, чаще всего долговре­менная группа.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социальной психологии установлено, что законо­мерности формирования </a:t>
            </a:r>
            <a:r>
              <a:rPr lang="ru-RU" sz="3200" b="1" dirty="0" smtClean="0"/>
              <a:t>развития </a:t>
            </a:r>
            <a:r>
              <a:rPr lang="ru-RU" sz="3200" b="1" dirty="0"/>
              <a:t>группы во многом определяются ее численностью, временем взаимодействия людей и структурно-фун­кциональным единством. </a:t>
            </a:r>
            <a:endParaRPr lang="ru-RU" sz="3200" b="1" dirty="0" smtClean="0"/>
          </a:p>
          <a:p>
            <a:r>
              <a:rPr lang="ru-RU" sz="3200" b="1" dirty="0" smtClean="0"/>
              <a:t>Рассмотрим </a:t>
            </a:r>
            <a:r>
              <a:rPr lang="ru-RU" sz="3200" b="1" dirty="0"/>
              <a:t>социально-психологические особенности организации как средней группы.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6194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944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Основные характеристики организации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9290"/>
            <a:ext cx="10515600" cy="5848709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Большинство </a:t>
            </a:r>
            <a:r>
              <a:rPr lang="ru-RU" sz="3200" b="1" dirty="0"/>
              <a:t>исследований и теорий в явной или скрытой форме имеют в виду большие, сложные организации</a:t>
            </a:r>
            <a:r>
              <a:rPr lang="ru-RU" sz="3200" b="1" dirty="0" smtClean="0"/>
              <a:t>.</a:t>
            </a:r>
          </a:p>
          <a:p>
            <a:r>
              <a:rPr lang="ru-RU" sz="3200" b="1" dirty="0" smtClean="0"/>
              <a:t> </a:t>
            </a:r>
            <a:r>
              <a:rPr lang="ru-RU" sz="3200" b="1" dirty="0"/>
              <a:t>И это неудивительно, потому что именно подобные организации составляют мощь любого развитого государства.</a:t>
            </a:r>
          </a:p>
          <a:p>
            <a:r>
              <a:rPr lang="ru-RU" sz="3200" b="1" dirty="0"/>
              <a:t>Среди характеристик организаций, которые нашли отражения во многих теориях помимо большого размера и сложности, как правило, выделяются такие характеристики, как формализация, рациональность, иерархическая структура и специализация.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5463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59124"/>
            <a:ext cx="10515600" cy="5900755"/>
          </a:xfrm>
        </p:spPr>
        <p:txBody>
          <a:bodyPr/>
          <a:lstStyle/>
          <a:p>
            <a:r>
              <a:rPr lang="ru-RU" sz="3600" b="1" dirty="0"/>
              <a:t>Для организационной психологии </a:t>
            </a:r>
            <a:r>
              <a:rPr lang="ru-RU" sz="3600" b="1" i="1" dirty="0"/>
              <a:t>размер организации </a:t>
            </a:r>
            <a:r>
              <a:rPr lang="ru-RU" sz="3600" b="1" dirty="0"/>
              <a:t>прежде всего выступает как фактор, детерминирующий характер межличностных отношений. </a:t>
            </a:r>
            <a:endParaRPr lang="ru-RU" sz="3600" b="1" dirty="0" smtClean="0"/>
          </a:p>
          <a:p>
            <a:r>
              <a:rPr lang="ru-RU" sz="3600" b="1" dirty="0" smtClean="0"/>
              <a:t>В </a:t>
            </a:r>
            <a:r>
              <a:rPr lang="ru-RU" sz="3600" b="1" dirty="0"/>
              <a:t>больших организациях межличностные отношения в  значительной степени утрачивают свою непосредственность: даже если менеджер концерна «Сименс АГ» поддерживает регулярные отношения с 50 сотрудниками, это составит лишь около 0,01% численности всего концерна!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057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" y="152400"/>
            <a:ext cx="11826240" cy="6705600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/>
              <a:t>Сложность </a:t>
            </a:r>
            <a:r>
              <a:rPr lang="ru-RU" b="1" dirty="0"/>
              <a:t>организации связана со степенью дифференциации. </a:t>
            </a:r>
            <a:endParaRPr lang="ru-RU" b="1" dirty="0" smtClean="0"/>
          </a:p>
          <a:p>
            <a:r>
              <a:rPr lang="ru-RU" b="1" dirty="0" smtClean="0"/>
              <a:t>Она </a:t>
            </a:r>
            <a:r>
              <a:rPr lang="ru-RU" b="1" dirty="0"/>
              <a:t>включает уровень специализации или разделения труда, количество уровней в иерархии и степень территориального распределения ее подразделений.</a:t>
            </a:r>
          </a:p>
          <a:p>
            <a:r>
              <a:rPr lang="ru-RU" b="1" i="1" u="sng" dirty="0"/>
              <a:t>Формализация</a:t>
            </a:r>
            <a:r>
              <a:rPr lang="ru-RU" b="1" i="1" dirty="0"/>
              <a:t> </a:t>
            </a:r>
            <a:r>
              <a:rPr lang="ru-RU" b="1" dirty="0" smtClean="0"/>
              <a:t>является </a:t>
            </a:r>
            <a:r>
              <a:rPr lang="ru-RU" b="1" dirty="0"/>
              <a:t>результатом ее размера и отражает потребность в структурированном контроле. </a:t>
            </a:r>
            <a:endParaRPr lang="ru-RU" b="1" dirty="0" smtClean="0"/>
          </a:p>
          <a:p>
            <a:r>
              <a:rPr lang="ru-RU" b="1" dirty="0" smtClean="0"/>
              <a:t>Отсутствие </a:t>
            </a:r>
            <a:r>
              <a:rPr lang="ru-RU" b="1" dirty="0"/>
              <a:t>непосредственных контактов в большой организации не позволяет работникам формировать общие основания для взаимодействий. </a:t>
            </a:r>
            <a:endParaRPr lang="ru-RU" b="1" dirty="0" smtClean="0"/>
          </a:p>
          <a:p>
            <a:r>
              <a:rPr lang="ru-RU" b="1" dirty="0" smtClean="0"/>
              <a:t>Заранее </a:t>
            </a:r>
            <a:r>
              <a:rPr lang="ru-RU" b="1" dirty="0"/>
              <a:t>разработанные и установленные правила и процедуры, определяющие поведение работников, выступают ориентирами для различных форм взаимодействия. </a:t>
            </a:r>
            <a:endParaRPr lang="ru-RU" b="1" dirty="0" smtClean="0"/>
          </a:p>
          <a:p>
            <a:r>
              <a:rPr lang="ru-RU" b="1" dirty="0" smtClean="0"/>
              <a:t>Формализация</a:t>
            </a:r>
            <a:r>
              <a:rPr lang="ru-RU" b="1" dirty="0"/>
              <a:t>, таким образом, — это правила и процедуры, изложенные в письменной форме и выступающие устойчивыми поведенческими ориентирами для всех работников. </a:t>
            </a:r>
            <a:endParaRPr lang="ru-RU" b="1" dirty="0" smtClean="0"/>
          </a:p>
          <a:p>
            <a:r>
              <a:rPr lang="ru-RU" b="1" dirty="0" smtClean="0"/>
              <a:t>Они </a:t>
            </a:r>
            <a:r>
              <a:rPr lang="ru-RU" b="1" dirty="0"/>
              <a:t>могут охватывать как общие, так и очень специфические формы поведения и даже отдельные действия. </a:t>
            </a:r>
            <a:endParaRPr lang="ru-RU" b="1" dirty="0" smtClean="0"/>
          </a:p>
          <a:p>
            <a:r>
              <a:rPr lang="ru-RU" b="1" dirty="0" smtClean="0"/>
              <a:t>Индивид</a:t>
            </a:r>
            <a:r>
              <a:rPr lang="ru-RU" b="1" dirty="0"/>
              <a:t>, приходя на работу, оказывается перед лицом уже четко установленных форм действий и взаимодействий, которые облегчают ему процесс «вхождения» в новую для него структуру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00448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93298"/>
            <a:ext cx="12070079" cy="6564702"/>
          </a:xfrm>
        </p:spPr>
        <p:txBody>
          <a:bodyPr>
            <a:normAutofit fontScale="77500" lnSpcReduction="20000"/>
          </a:bodyPr>
          <a:lstStyle/>
          <a:p>
            <a:r>
              <a:rPr lang="ru-RU" sz="3100" b="1" i="1" u="sng" dirty="0"/>
              <a:t>Рациональность</a:t>
            </a:r>
            <a:r>
              <a:rPr lang="ru-RU" sz="3100" b="1" i="1" dirty="0"/>
              <a:t> </a:t>
            </a:r>
            <a:r>
              <a:rPr lang="ru-RU" sz="3100" b="1" dirty="0"/>
              <a:t>— еще один атрибут большой организации. </a:t>
            </a:r>
            <a:endParaRPr lang="ru-RU" sz="3100" b="1" dirty="0" smtClean="0"/>
          </a:p>
          <a:p>
            <a:r>
              <a:rPr lang="ru-RU" sz="3100" b="1" dirty="0" smtClean="0"/>
              <a:t>Создание </a:t>
            </a:r>
            <a:r>
              <a:rPr lang="ru-RU" sz="3100" b="1" dirty="0"/>
              <a:t>организационной структуры предполагает упорядочение социальной или социотехнической системы, имеющей некоторую цель. </a:t>
            </a:r>
            <a:endParaRPr lang="ru-RU" sz="3100" b="1" dirty="0" smtClean="0"/>
          </a:p>
          <a:p>
            <a:r>
              <a:rPr lang="ru-RU" sz="3100" b="1" dirty="0" smtClean="0"/>
              <a:t>Система </a:t>
            </a:r>
            <a:r>
              <a:rPr lang="ru-RU" sz="3100" b="1" dirty="0"/>
              <a:t>должна быть рациональной, т. е. основываться на логике и научном </a:t>
            </a:r>
            <a:r>
              <a:rPr lang="ru-RU" sz="3100" b="1" dirty="0" smtClean="0"/>
              <a:t>знании.</a:t>
            </a:r>
          </a:p>
          <a:p>
            <a:r>
              <a:rPr lang="ru-RU" sz="3100" b="1" dirty="0" smtClean="0"/>
              <a:t>Поведение </a:t>
            </a:r>
            <a:r>
              <a:rPr lang="ru-RU" sz="3100" b="1" dirty="0"/>
              <a:t>каждого работника должно быть ориентировано на достижение организационной цели. </a:t>
            </a:r>
            <a:endParaRPr lang="ru-RU" sz="3100" b="1" dirty="0" smtClean="0"/>
          </a:p>
          <a:p>
            <a:r>
              <a:rPr lang="ru-RU" sz="3100" b="1" dirty="0" smtClean="0"/>
              <a:t>Только </a:t>
            </a:r>
            <a:r>
              <a:rPr lang="ru-RU" sz="3100" b="1" dirty="0"/>
              <a:t>целенаправленное поведение позволяет эффективно использовать ресурсы</a:t>
            </a:r>
            <a:r>
              <a:rPr lang="ru-RU" sz="3100" b="1" dirty="0" smtClean="0"/>
              <a:t>.</a:t>
            </a:r>
          </a:p>
          <a:p>
            <a:r>
              <a:rPr lang="ru-RU" sz="3100" b="1" dirty="0" smtClean="0"/>
              <a:t> </a:t>
            </a:r>
            <a:r>
              <a:rPr lang="ru-RU" sz="3100" b="1" dirty="0"/>
              <a:t>Рациональность также достигается дроблением цели на задачи, которые поручаются подразделениям организации</a:t>
            </a:r>
            <a:r>
              <a:rPr lang="ru-RU" sz="3100" b="1" dirty="0" smtClean="0"/>
              <a:t>.</a:t>
            </a:r>
          </a:p>
          <a:p>
            <a:r>
              <a:rPr lang="ru-RU" sz="3100" b="1" dirty="0" smtClean="0"/>
              <a:t> </a:t>
            </a:r>
            <a:r>
              <a:rPr lang="ru-RU" sz="3100" b="1" dirty="0"/>
              <a:t>Таким образом, выполнение элементами системы своих задач обеспечивает выполнение общей цели всей организации. </a:t>
            </a:r>
            <a:endParaRPr lang="ru-RU" sz="3100" b="1" dirty="0" smtClean="0"/>
          </a:p>
          <a:p>
            <a:r>
              <a:rPr lang="ru-RU" sz="3100" b="1" dirty="0" smtClean="0"/>
              <a:t>Индивид</a:t>
            </a:r>
            <a:r>
              <a:rPr lang="ru-RU" sz="3100" b="1" dirty="0"/>
              <a:t>, согласившийся принять руководство элементом системы, обязан взять на себя ответственность за выполнение его задачи, т. е. фактически должен рассматривать цель своего подразделения как свою собственную, личную</a:t>
            </a:r>
            <a:r>
              <a:rPr lang="ru-RU" sz="3100" b="1" dirty="0" smtClean="0"/>
              <a:t>.</a:t>
            </a:r>
          </a:p>
          <a:p>
            <a:r>
              <a:rPr lang="ru-RU" sz="3100" b="1" dirty="0" smtClean="0"/>
              <a:t> </a:t>
            </a:r>
            <a:r>
              <a:rPr lang="ru-RU" sz="3100" b="1" dirty="0"/>
              <a:t>Эти обязанности, принимаемые на себя индивидом, находят свое выражение в так называемых должностных или служебных обязанностях. </a:t>
            </a:r>
            <a:endParaRPr lang="ru-RU" sz="3100" b="1" dirty="0" smtClean="0"/>
          </a:p>
          <a:p>
            <a:r>
              <a:rPr lang="ru-RU" sz="3100" b="1" dirty="0" smtClean="0"/>
              <a:t>В </a:t>
            </a:r>
            <a:r>
              <a:rPr lang="ru-RU" sz="3100" b="1" dirty="0"/>
              <a:t>дополнение к обязанностям менеджер получает определенные прерогативы в использовании организационных ресурсов для выполнения стоящей перед ним задачи. Эти прерогативы и ресурсы являются основанием его должностной власти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15268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" y="301924"/>
            <a:ext cx="11887200" cy="6342715"/>
          </a:xfrm>
        </p:spPr>
        <p:txBody>
          <a:bodyPr>
            <a:normAutofit/>
          </a:bodyPr>
          <a:lstStyle/>
          <a:p>
            <a:r>
              <a:rPr lang="ru-RU" b="1" i="1" u="sng" dirty="0"/>
              <a:t>Иерархическая структура </a:t>
            </a:r>
            <a:r>
              <a:rPr lang="ru-RU" b="1" dirty="0"/>
              <a:t>во многом является отражением системы задач и целей организации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Иерархия — это наличие различных властных полномочий на разных организационных уровнях, цепочка формальных взаимоотношений руководства— подчинения, идущая от вершины организационной пирамиды до ее основания и связывающая всю организацию воедино. </a:t>
            </a:r>
            <a:endParaRPr lang="ru-RU" b="1" dirty="0" smtClean="0"/>
          </a:p>
          <a:p>
            <a:r>
              <a:rPr lang="ru-RU" b="1" dirty="0" smtClean="0"/>
              <a:t>Степень </a:t>
            </a:r>
            <a:r>
              <a:rPr lang="ru-RU" b="1" dirty="0"/>
              <a:t>власти или объем властных полномочий на каждом уровне может быть определен, исходя из возможностей индивида контролировать материальные и трудовые ресурсы. Как правило, индивиды, занимающие более высокие посты, обладают более широкими возможностями в контроле ресурсов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Посредством властной вертикали деятельность подразделений получает необходимую координацию и направленность на достижение общей цели.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362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6430" y="405442"/>
            <a:ext cx="11017370" cy="6012611"/>
          </a:xfrm>
        </p:spPr>
        <p:txBody>
          <a:bodyPr>
            <a:normAutofit fontScale="85000" lnSpcReduction="10000"/>
          </a:bodyPr>
          <a:lstStyle/>
          <a:p>
            <a:r>
              <a:rPr lang="ru-RU" b="1" u="sng" dirty="0"/>
              <a:t>Еще одной характеристикой сложной организации выступает </a:t>
            </a:r>
            <a:r>
              <a:rPr lang="ru-RU" b="1" i="1" u="sng" dirty="0"/>
              <a:t>специализация. </a:t>
            </a:r>
            <a:endParaRPr lang="ru-RU" b="1" i="1" u="sng" dirty="0" smtClean="0"/>
          </a:p>
          <a:p>
            <a:r>
              <a:rPr lang="ru-RU" b="1" dirty="0" smtClean="0"/>
              <a:t>Она </a:t>
            </a:r>
            <a:r>
              <a:rPr lang="ru-RU" b="1" dirty="0"/>
              <a:t>связана с определенным группированием деятельностей, выполняемых отдельными индивидами. </a:t>
            </a:r>
            <a:endParaRPr lang="ru-RU" b="1" dirty="0" smtClean="0"/>
          </a:p>
          <a:p>
            <a:r>
              <a:rPr lang="ru-RU" b="1" dirty="0" smtClean="0"/>
              <a:t>Набор </a:t>
            </a:r>
            <a:r>
              <a:rPr lang="ru-RU" b="1" dirty="0"/>
              <a:t>действий, предписываемых определенной должности или отдельному индивиду, должен быть рациональным с точки зрения эффективности. </a:t>
            </a:r>
            <a:endParaRPr lang="ru-RU" b="1" dirty="0" smtClean="0"/>
          </a:p>
          <a:p>
            <a:r>
              <a:rPr lang="ru-RU" b="1" dirty="0" smtClean="0"/>
              <a:t>Специализация </a:t>
            </a:r>
            <a:r>
              <a:rPr lang="ru-RU" b="1" dirty="0"/>
              <a:t>может выступать в двух формах — как разделение труда и профессионализация.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первом случае конкретная задача на основании анализа делится на элементы, повторяемость которых выше, а сложность значительно ниже всей задачи. </a:t>
            </a:r>
            <a:endParaRPr lang="ru-RU" b="1" dirty="0" smtClean="0"/>
          </a:p>
          <a:p>
            <a:r>
              <a:rPr lang="ru-RU" b="1" dirty="0" smtClean="0"/>
              <a:t>Это </a:t>
            </a:r>
            <a:r>
              <a:rPr lang="ru-RU" b="1" dirty="0"/>
              <a:t>позволяет упростить обучение и замену персонала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Во втором — специализация касается не задачи, а знаний и навыков индивида. </a:t>
            </a:r>
            <a:endParaRPr lang="ru-RU" b="1" dirty="0" smtClean="0"/>
          </a:p>
          <a:p>
            <a:r>
              <a:rPr lang="ru-RU" b="1" dirty="0" smtClean="0"/>
              <a:t>Профессионализация </a:t>
            </a:r>
            <a:r>
              <a:rPr lang="ru-RU" b="1" dirty="0"/>
              <a:t>означает формирование комплекса знаний и навыков, которые в силу своей сложности, динамичности или уникальности не могут быть сведены к отдельным операциям, доступным практически любому члену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59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/>
              <a:t>ВОПРОСЫ: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29455"/>
          </a:xfrm>
        </p:spPr>
        <p:txBody>
          <a:bodyPr>
            <a:normAutofit/>
          </a:bodyPr>
          <a:lstStyle/>
          <a:p>
            <a:r>
              <a:rPr lang="ru-RU" sz="3200" b="1" dirty="0"/>
              <a:t>П</a:t>
            </a:r>
            <a:r>
              <a:rPr lang="ru-RU" sz="3200" b="1" dirty="0" smtClean="0"/>
              <a:t>рирода и понятие организации.</a:t>
            </a:r>
          </a:p>
          <a:p>
            <a:r>
              <a:rPr lang="ru-RU" sz="3200" b="1" dirty="0"/>
              <a:t>К</a:t>
            </a:r>
            <a:r>
              <a:rPr lang="ru-RU" sz="3200" b="1" dirty="0" smtClean="0"/>
              <a:t>лассификации социальных групп.</a:t>
            </a:r>
          </a:p>
          <a:p>
            <a:r>
              <a:rPr lang="ru-RU" sz="3200" b="1" dirty="0"/>
              <a:t>О</a:t>
            </a:r>
            <a:r>
              <a:rPr lang="ru-RU" sz="3200" b="1" dirty="0" smtClean="0"/>
              <a:t>сновные характеристики организации</a:t>
            </a:r>
          </a:p>
          <a:p>
            <a:r>
              <a:rPr lang="ru-RU" sz="3200" b="1" dirty="0"/>
              <a:t>Т</a:t>
            </a:r>
            <a:r>
              <a:rPr lang="ru-RU" sz="3200" b="1" dirty="0" smtClean="0"/>
              <a:t>ипы структур организации.</a:t>
            </a:r>
          </a:p>
          <a:p>
            <a:r>
              <a:rPr lang="ru-RU" sz="3200" b="1" dirty="0"/>
              <a:t>Ф</a:t>
            </a:r>
            <a:r>
              <a:rPr lang="ru-RU" sz="3200" b="1" dirty="0" smtClean="0"/>
              <a:t>ункции организации.</a:t>
            </a:r>
          </a:p>
          <a:p>
            <a:r>
              <a:rPr lang="ru-RU" sz="3200" b="1" dirty="0"/>
              <a:t>П</a:t>
            </a:r>
            <a:r>
              <a:rPr lang="ru-RU" sz="3200" b="1" dirty="0" smtClean="0"/>
              <a:t>оказатели эффективности организации.</a:t>
            </a:r>
            <a:endParaRPr lang="ru-RU" sz="3200" dirty="0"/>
          </a:p>
          <a:p>
            <a:pPr marL="0" indent="0">
              <a:buNone/>
            </a:pPr>
            <a:r>
              <a:rPr lang="ru-RU" sz="3200" dirty="0"/>
              <a:t/>
            </a:r>
            <a:br>
              <a:rPr lang="ru-RU" sz="3200" dirty="0"/>
            </a:br>
            <a:endParaRPr lang="ru-RU" sz="3200" dirty="0" smtClean="0"/>
          </a:p>
          <a:p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956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91706"/>
            <a:ext cx="10515600" cy="5685257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b="1" u="sng" dirty="0" smtClean="0"/>
              <a:t>ОРГАНИЗАЦИЯ </a:t>
            </a:r>
            <a:r>
              <a:rPr lang="ru-RU" b="1" u="sng" dirty="0"/>
              <a:t>КАК СРЕДНЯЯ СОЦИАЛЬНАЯ ГРУППА</a:t>
            </a:r>
            <a:endParaRPr lang="ru-RU" u="sng" dirty="0"/>
          </a:p>
          <a:p>
            <a:r>
              <a:rPr lang="ru-RU" b="1" dirty="0"/>
              <a:t>Понимание организации как средней социальной группы позво­ляет выявить социально-психологическую специфику данного типа групп. </a:t>
            </a:r>
            <a:endParaRPr lang="ru-RU" b="1" dirty="0" smtClean="0"/>
          </a:p>
          <a:p>
            <a:r>
              <a:rPr lang="ru-RU" b="1" dirty="0" smtClean="0"/>
              <a:t>Организации</a:t>
            </a:r>
            <a:r>
              <a:rPr lang="ru-RU" b="1" dirty="0"/>
              <a:t>, объединяющие работников в одну структуру, играют важную роль в экономической, политической, идеологичес­кой жизни общества. </a:t>
            </a:r>
            <a:endParaRPr lang="ru-RU" b="1" dirty="0" smtClean="0"/>
          </a:p>
          <a:p>
            <a:r>
              <a:rPr lang="ru-RU" b="1" dirty="0" smtClean="0"/>
              <a:t>Их </a:t>
            </a:r>
            <a:r>
              <a:rPr lang="ru-RU" b="1" dirty="0"/>
              <a:t>роль проявляется в основном в следующем:</a:t>
            </a:r>
          </a:p>
          <a:p>
            <a:pPr lvl="0"/>
            <a:r>
              <a:rPr lang="ru-RU" b="1" dirty="0"/>
              <a:t>В организациях происходит включение большинства </a:t>
            </a:r>
            <a:r>
              <a:rPr lang="ru-RU" b="1" dirty="0" smtClean="0"/>
              <a:t>членов  общества </a:t>
            </a:r>
            <a:r>
              <a:rPr lang="ru-RU" b="1" dirty="0"/>
              <a:t>в совместную социально значимую деятельность.</a:t>
            </a:r>
          </a:p>
          <a:p>
            <a:pPr lvl="0"/>
            <a:r>
              <a:rPr lang="ru-RU" b="1" dirty="0"/>
              <a:t>В организациях человек получает возможность работать </a:t>
            </a:r>
            <a:r>
              <a:rPr lang="ru-RU" b="1" dirty="0" smtClean="0"/>
              <a:t>на современных </a:t>
            </a:r>
            <a:r>
              <a:rPr lang="ru-RU" b="1" dirty="0"/>
              <a:t>средствах производства, например на сложных </a:t>
            </a:r>
            <a:r>
              <a:rPr lang="ru-RU" b="1" dirty="0" smtClean="0"/>
              <a:t>станках с </a:t>
            </a:r>
            <a:r>
              <a:rPr lang="ru-RU" b="1" dirty="0"/>
              <a:t>числовым программным управлением.</a:t>
            </a:r>
          </a:p>
          <a:p>
            <a:pPr lvl="0"/>
            <a:r>
              <a:rPr lang="ru-RU" b="1" dirty="0"/>
              <a:t>В процессе овладения специальностью, приобретения </a:t>
            </a:r>
            <a:r>
              <a:rPr lang="ru-RU" b="1" dirty="0" smtClean="0"/>
              <a:t>профес­сиональных </a:t>
            </a:r>
            <a:r>
              <a:rPr lang="ru-RU" b="1" dirty="0"/>
              <a:t>знаний, умений и навыков формируется субъект </a:t>
            </a:r>
            <a:r>
              <a:rPr lang="ru-RU" b="1" dirty="0" smtClean="0"/>
              <a:t>обще­ственно </a:t>
            </a:r>
            <a:r>
              <a:rPr lang="ru-RU" b="1" dirty="0"/>
              <a:t>значимой деятельности.</a:t>
            </a:r>
          </a:p>
          <a:p>
            <a:pPr lvl="0"/>
            <a:r>
              <a:rPr lang="ru-RU" b="1" dirty="0"/>
              <a:t>В процессе общения в организации происходит </a:t>
            </a:r>
            <a:r>
              <a:rPr lang="ru-RU" b="1" dirty="0" smtClean="0"/>
              <a:t>формирование целей </a:t>
            </a:r>
            <a:r>
              <a:rPr lang="ru-RU" b="1" dirty="0"/>
              <a:t>и ценностей личности, направленных на удовлетворение </a:t>
            </a:r>
            <a:r>
              <a:rPr lang="ru-RU" b="1" dirty="0" smtClean="0"/>
              <a:t>по­требностей </a:t>
            </a:r>
            <a:r>
              <a:rPr lang="ru-RU" b="1" dirty="0"/>
              <a:t>общества.</a:t>
            </a:r>
          </a:p>
          <a:p>
            <a:pPr lvl="0"/>
            <a:r>
              <a:rPr lang="ru-RU" b="1" dirty="0"/>
              <a:t>В процессе совместной трудовой деятельности создаются </a:t>
            </a:r>
            <a:r>
              <a:rPr lang="ru-RU" b="1" dirty="0" smtClean="0"/>
              <a:t>ус­ловия </a:t>
            </a:r>
            <a:r>
              <a:rPr lang="ru-RU" b="1" dirty="0"/>
              <a:t>для развития творческой активности личности.</a:t>
            </a:r>
          </a:p>
          <a:p>
            <a:r>
              <a:rPr lang="ru-RU" b="1" dirty="0"/>
              <a:t>Социально организованная деятельность предполагает </a:t>
            </a:r>
            <a:r>
              <a:rPr lang="ru-RU" b="1" dirty="0" smtClean="0"/>
              <a:t>возмож­ность </a:t>
            </a:r>
            <a:r>
              <a:rPr lang="ru-RU" b="1" dirty="0"/>
              <a:t>коллективного обсуждения и совместного решения вопросов </a:t>
            </a:r>
            <a:r>
              <a:rPr lang="ru-RU" b="1" dirty="0" smtClean="0"/>
              <a:t>де­ятельности </a:t>
            </a:r>
            <a:r>
              <a:rPr lang="ru-RU" b="1" dirty="0"/>
              <a:t>предприятия, оценки работы должностных лиц, </a:t>
            </a:r>
            <a:r>
              <a:rPr lang="ru-RU" b="1" dirty="0" smtClean="0"/>
              <a:t>использо­вания </a:t>
            </a:r>
            <a:r>
              <a:rPr lang="ru-RU" b="1" dirty="0"/>
              <a:t>гласности, информированности, контроля за их деятельностью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817153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691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Организация как открытая система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4618"/>
            <a:ext cx="11353800" cy="6011462"/>
          </a:xfrm>
        </p:spPr>
        <p:txBody>
          <a:bodyPr>
            <a:normAutofit/>
          </a:bodyPr>
          <a:lstStyle/>
          <a:p>
            <a:r>
              <a:rPr lang="ru-RU" b="1" dirty="0" smtClean="0"/>
              <a:t>Организация </a:t>
            </a:r>
            <a:r>
              <a:rPr lang="ru-RU" b="1" dirty="0"/>
              <a:t>является открытой системой. </a:t>
            </a:r>
            <a:endParaRPr lang="ru-RU" b="1" dirty="0" smtClean="0"/>
          </a:p>
          <a:p>
            <a:r>
              <a:rPr lang="ru-RU" b="1" dirty="0" smtClean="0"/>
              <a:t>Система </a:t>
            </a:r>
            <a:r>
              <a:rPr lang="ru-RU" b="1" dirty="0"/>
              <a:t>— это совокупность компонентов и их связей, функционирующих как единое целое. </a:t>
            </a:r>
            <a:endParaRPr lang="ru-RU" b="1" dirty="0" smtClean="0"/>
          </a:p>
          <a:p>
            <a:r>
              <a:rPr lang="ru-RU" b="1" dirty="0" smtClean="0"/>
              <a:t>Каждый </a:t>
            </a:r>
            <a:r>
              <a:rPr lang="ru-RU" b="1" dirty="0"/>
              <a:t>компонент является </a:t>
            </a:r>
            <a:r>
              <a:rPr lang="ru-RU" b="1" dirty="0" err="1"/>
              <a:t>субсистемой</a:t>
            </a:r>
            <a:r>
              <a:rPr lang="ru-RU" b="1" dirty="0"/>
              <a:t>, которая сама характеризуется определенными системными характеристиками. </a:t>
            </a:r>
            <a:endParaRPr lang="ru-RU" b="1" dirty="0" smtClean="0"/>
          </a:p>
          <a:p>
            <a:r>
              <a:rPr lang="ru-RU" b="1" dirty="0" smtClean="0"/>
              <a:t>Обычно </a:t>
            </a:r>
            <a:r>
              <a:rPr lang="ru-RU" b="1" dirty="0"/>
              <a:t>в системе присутствуют наборы причинных взаимосвязей между компонентами. </a:t>
            </a:r>
            <a:endParaRPr lang="ru-RU" b="1" dirty="0" smtClean="0"/>
          </a:p>
          <a:p>
            <a:r>
              <a:rPr lang="ru-RU" b="1" dirty="0"/>
              <a:t> </a:t>
            </a:r>
            <a:r>
              <a:rPr lang="ru-RU" b="1" dirty="0"/>
              <a:t>Система является открытой в том случае, если она взаимодействует со средой. </a:t>
            </a:r>
            <a:endParaRPr lang="ru-RU" b="1" dirty="0" smtClean="0"/>
          </a:p>
          <a:p>
            <a:r>
              <a:rPr lang="ru-RU" b="1" dirty="0" smtClean="0"/>
              <a:t>Хотя </a:t>
            </a:r>
            <a:r>
              <a:rPr lang="ru-RU" b="1" dirty="0"/>
              <a:t>организации и могут рассматриваться как самостоятельные системы, они являются подсистемами в рамках более крупной системы и зависят от многих факторов внешней среды.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053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" y="259080"/>
            <a:ext cx="11734800" cy="659892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Организации </a:t>
            </a:r>
            <a:r>
              <a:rPr lang="ru-RU" sz="3200" b="1" dirty="0"/>
              <a:t>постоянно сталкиваются с новыми проблемами, которые могут изменить их положение. </a:t>
            </a:r>
            <a:endParaRPr lang="ru-RU" sz="3200" b="1" dirty="0" smtClean="0"/>
          </a:p>
          <a:p>
            <a:r>
              <a:rPr lang="ru-RU" sz="3200" b="1" dirty="0" smtClean="0"/>
              <a:t>Для </a:t>
            </a:r>
            <a:r>
              <a:rPr lang="ru-RU" sz="3200" b="1" dirty="0"/>
              <a:t>того чтобы все элементы организации действовали, прежде всего, необходимо непрерывное поступление ресурсов. </a:t>
            </a:r>
            <a:endParaRPr lang="ru-RU" sz="3200" b="1" dirty="0" smtClean="0"/>
          </a:p>
          <a:p>
            <a:r>
              <a:rPr lang="ru-RU" sz="3200" b="1" dirty="0" smtClean="0"/>
              <a:t>Износ </a:t>
            </a:r>
            <a:r>
              <a:rPr lang="ru-RU" sz="3200" b="1" dirty="0"/>
              <a:t>производственных мощностей, устаревание технологии, необходимость пополнения сырья и материалов, текучесть и смена кадров — все это лишь неполный перечень проблем, решение которых является необходимым условием поддержания жизнеспособности организации. </a:t>
            </a:r>
            <a:endParaRPr lang="ru-RU" sz="3200" b="1" dirty="0" smtClean="0"/>
          </a:p>
          <a:p>
            <a:r>
              <a:rPr lang="ru-RU" sz="3200" b="1" dirty="0" smtClean="0"/>
              <a:t>Неадекватное </a:t>
            </a:r>
            <a:r>
              <a:rPr lang="ru-RU" sz="3200" b="1" dirty="0"/>
              <a:t>взаимодействие с внешней средой неизбежно ведет к нарушению функционирования, распаду на части или полному разрушению.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6579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880"/>
            <a:ext cx="10515600" cy="6522720"/>
          </a:xfrm>
        </p:spPr>
        <p:txBody>
          <a:bodyPr>
            <a:normAutofit/>
          </a:bodyPr>
          <a:lstStyle/>
          <a:p>
            <a:r>
              <a:rPr lang="ru-RU" sz="3200" b="1" dirty="0"/>
              <a:t>В то же время, организация может не только избежать распада, но и способна к значительному росту, постоянно воспроизводя полученные ресурсы, совершенствуя организационные процессы и структуру и т. д. Иными словами, она может не только потреблять, но и воспроизводить ресурсы, получаемые извне.</a:t>
            </a:r>
          </a:p>
          <a:p>
            <a:r>
              <a:rPr lang="ru-RU" sz="3200" b="1" dirty="0"/>
              <a:t>Именно поэтому большие и сложные системы имеют тенденцию к дальнейшему росту и расширению. </a:t>
            </a:r>
            <a:endParaRPr lang="ru-RU" sz="3200" b="1" dirty="0" smtClean="0"/>
          </a:p>
          <a:p>
            <a:r>
              <a:rPr lang="ru-RU" sz="3200" b="1" dirty="0" smtClean="0"/>
              <a:t>Приобретя </a:t>
            </a:r>
            <a:r>
              <a:rPr lang="ru-RU" sz="3200" b="1" dirty="0"/>
              <a:t>определенный запас прочности, они выходят за рамки необходимости руководствоваться исключительно соображениями собственного выживания. </a:t>
            </a:r>
            <a:endParaRPr lang="ru-RU" sz="32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13572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0112"/>
            <a:ext cx="10515600" cy="6167887"/>
          </a:xfrm>
        </p:spPr>
        <p:txBody>
          <a:bodyPr/>
          <a:lstStyle/>
          <a:p>
            <a:r>
              <a:rPr lang="ru-RU" sz="3600" b="1" dirty="0"/>
              <a:t>В социальной психологии при изучении организаций </a:t>
            </a:r>
            <a:r>
              <a:rPr lang="ru-RU" sz="3600" b="1" dirty="0" smtClean="0"/>
              <a:t>применяется </a:t>
            </a:r>
            <a:r>
              <a:rPr lang="ru-RU" sz="3600" b="1" dirty="0"/>
              <a:t>структурно-функциональный анализ. </a:t>
            </a:r>
            <a:endParaRPr lang="ru-RU" sz="3600" b="1" dirty="0" smtClean="0"/>
          </a:p>
          <a:p>
            <a:r>
              <a:rPr lang="ru-RU" sz="3600" b="1" dirty="0" smtClean="0"/>
              <a:t>Под </a:t>
            </a:r>
            <a:r>
              <a:rPr lang="ru-RU" sz="3600" b="1" dirty="0"/>
              <a:t>структурой организации понимается относительно постоянная система взаимосвязей работ­ников и их связей в целом. </a:t>
            </a:r>
            <a:endParaRPr lang="ru-RU" sz="3600" b="1" dirty="0" smtClean="0"/>
          </a:p>
          <a:p>
            <a:r>
              <a:rPr lang="ru-RU" sz="3600" b="1" dirty="0" smtClean="0"/>
              <a:t>Под </a:t>
            </a:r>
            <a:r>
              <a:rPr lang="ru-RU" sz="3600" b="1" dirty="0"/>
              <a:t>функциями организации понимаются различные стандартизированные действия, регулируемые социально-правовыми нормами и контролируемые социальными институтами.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39240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461" y="365126"/>
            <a:ext cx="10515600" cy="4802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Типы структур организации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057" y="845388"/>
            <a:ext cx="11008743" cy="6271691"/>
          </a:xfrm>
        </p:spPr>
        <p:txBody>
          <a:bodyPr>
            <a:normAutofit fontScale="92500" lnSpcReduction="20000"/>
          </a:bodyPr>
          <a:lstStyle/>
          <a:p>
            <a:r>
              <a:rPr lang="ru-RU" sz="3500" b="1" i="1" dirty="0" smtClean="0"/>
              <a:t>Социально-демографическая </a:t>
            </a:r>
            <a:r>
              <a:rPr lang="ru-RU" sz="3500" b="1" dirty="0"/>
              <a:t>структура определяется половым, </a:t>
            </a:r>
            <a:r>
              <a:rPr lang="ru-RU" sz="3500" b="1" dirty="0"/>
              <a:t>в</a:t>
            </a:r>
            <a:r>
              <a:rPr lang="ru-RU" sz="3500" b="1" dirty="0" smtClean="0"/>
              <a:t>озрастным</a:t>
            </a:r>
            <a:r>
              <a:rPr lang="ru-RU" sz="3500" b="1" dirty="0"/>
              <a:t>, этническим составом работников предприятия, уровнем их образования, квалификацией и стажем работы. </a:t>
            </a:r>
            <a:endParaRPr lang="ru-RU" sz="3500" b="1" dirty="0" smtClean="0"/>
          </a:p>
          <a:p>
            <a:r>
              <a:rPr lang="ru-RU" sz="3500" b="1" dirty="0" smtClean="0"/>
              <a:t>Выделяются гомогенные </a:t>
            </a:r>
            <a:r>
              <a:rPr lang="ru-RU" sz="3500" b="1" dirty="0"/>
              <a:t>и гетерогенные типы </a:t>
            </a:r>
            <a:r>
              <a:rPr lang="ru-RU" sz="3500" b="1" dirty="0" smtClean="0"/>
              <a:t>социально-демографической </a:t>
            </a:r>
            <a:r>
              <a:rPr lang="ru-RU" sz="3500" b="1" dirty="0"/>
              <a:t>структуры</a:t>
            </a:r>
            <a:r>
              <a:rPr lang="ru-RU" sz="3500" b="1" dirty="0" smtClean="0"/>
              <a:t>»</a:t>
            </a:r>
          </a:p>
          <a:p>
            <a:r>
              <a:rPr lang="ru-RU" sz="3500" b="1" dirty="0" smtClean="0"/>
              <a:t> </a:t>
            </a:r>
            <a:r>
              <a:rPr lang="ru-RU" sz="3500" b="1" dirty="0"/>
              <a:t>Установлено, что особенности этих типов оказывают </a:t>
            </a:r>
            <a:r>
              <a:rPr lang="ru-RU" sz="3500" b="1" dirty="0" smtClean="0"/>
              <a:t>существенное </a:t>
            </a:r>
            <a:r>
              <a:rPr lang="ru-RU" sz="3500" b="1" dirty="0"/>
              <a:t>влияние не только на производственно-экономическую </a:t>
            </a:r>
            <a:r>
              <a:rPr lang="ru-RU" sz="3500" b="1" dirty="0" smtClean="0"/>
              <a:t>деятельность организации</a:t>
            </a:r>
            <a:r>
              <a:rPr lang="ru-RU" sz="3500" b="1" dirty="0"/>
              <a:t>, и в том числе на эффективность труда, но и на </a:t>
            </a:r>
            <a:r>
              <a:rPr lang="ru-RU" sz="3500" b="1" dirty="0" smtClean="0"/>
              <a:t>социально-психологический </a:t>
            </a:r>
            <a:r>
              <a:rPr lang="ru-RU" sz="3500" b="1" dirty="0"/>
              <a:t>характер взаимоотношений людей. </a:t>
            </a:r>
            <a:endParaRPr lang="ru-RU" sz="3500" b="1" dirty="0" smtClean="0"/>
          </a:p>
          <a:p>
            <a:r>
              <a:rPr lang="ru-RU" sz="3500" b="1" dirty="0" smtClean="0"/>
              <a:t>Гомогенность </a:t>
            </a:r>
            <a:r>
              <a:rPr lang="ru-RU" sz="3500" b="1" dirty="0"/>
              <a:t>организации, т. е. ее однородность по таким признакам, как пол, </a:t>
            </a:r>
            <a:r>
              <a:rPr lang="ru-RU" sz="3500" b="1" dirty="0" smtClean="0"/>
              <a:t>возраст</a:t>
            </a:r>
            <a:r>
              <a:rPr lang="ru-RU" sz="3500" b="1" dirty="0"/>
              <a:t>, уровень образования и пр., является предпосылкой </a:t>
            </a:r>
            <a:r>
              <a:rPr lang="ru-RU" sz="3500" b="1" dirty="0" smtClean="0"/>
              <a:t>формирования </a:t>
            </a:r>
            <a:r>
              <a:rPr lang="ru-RU" sz="3500" b="1" dirty="0"/>
              <a:t>общности интересов, ценностных ориентации, норм и </a:t>
            </a:r>
            <a:r>
              <a:rPr lang="ru-RU" sz="3500" b="1" dirty="0" smtClean="0"/>
              <a:t>стереотипов </a:t>
            </a:r>
            <a:r>
              <a:rPr lang="ru-RU" sz="3500" b="1" dirty="0"/>
              <a:t>поведения.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66166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6240"/>
            <a:ext cx="11018520" cy="6461760"/>
          </a:xfrm>
        </p:spPr>
        <p:txBody>
          <a:bodyPr>
            <a:normAutofit/>
          </a:bodyPr>
          <a:lstStyle/>
          <a:p>
            <a:r>
              <a:rPr lang="ru-RU" sz="3600" b="1" dirty="0"/>
              <a:t>Гетерогенные же организации часто распадаются </a:t>
            </a:r>
            <a:r>
              <a:rPr lang="ru-RU" sz="3600" b="1" dirty="0" smtClean="0"/>
              <a:t>на </a:t>
            </a:r>
            <a:r>
              <a:rPr lang="ru-RU" sz="3600" b="1" dirty="0"/>
              <a:t>несколько более или менее гомогенных группировок, и </a:t>
            </a:r>
            <a:r>
              <a:rPr lang="ru-RU" sz="3600" b="1" dirty="0" smtClean="0"/>
              <a:t>формирование </a:t>
            </a:r>
            <a:r>
              <a:rPr lang="ru-RU" sz="3600" b="1" dirty="0"/>
              <a:t>их психологического единства и целостности оказывается </a:t>
            </a:r>
            <a:r>
              <a:rPr lang="ru-RU" sz="3600" b="1" dirty="0" smtClean="0"/>
              <a:t>сложным</a:t>
            </a:r>
            <a:r>
              <a:rPr lang="ru-RU" sz="3600" b="1" dirty="0"/>
              <a:t>, а порой </a:t>
            </a:r>
            <a:r>
              <a:rPr lang="ru-RU" sz="3600" b="1" dirty="0" smtClean="0"/>
              <a:t>недостижимым.</a:t>
            </a:r>
          </a:p>
          <a:p>
            <a:r>
              <a:rPr lang="ru-RU" sz="3600" b="1" dirty="0" smtClean="0"/>
              <a:t>По </a:t>
            </a:r>
            <a:r>
              <a:rPr lang="ru-RU" sz="3600" b="1" dirty="0"/>
              <a:t>данным </a:t>
            </a:r>
            <a:r>
              <a:rPr lang="ru-RU" sz="3600" b="1" dirty="0" smtClean="0"/>
              <a:t>социально-психологических </a:t>
            </a:r>
            <a:r>
              <a:rPr lang="ru-RU" sz="3600" b="1" dirty="0"/>
              <a:t>исследований, чисто женские группы </a:t>
            </a:r>
            <a:r>
              <a:rPr lang="ru-RU" sz="3600" b="1" dirty="0" smtClean="0"/>
              <a:t>отличаются </a:t>
            </a:r>
            <a:r>
              <a:rPr lang="ru-RU" sz="3600" b="1" dirty="0"/>
              <a:t>от мужских большей </a:t>
            </a:r>
            <a:r>
              <a:rPr lang="ru-RU" sz="3600" b="1" dirty="0" smtClean="0"/>
              <a:t>глубиной </a:t>
            </a:r>
            <a:r>
              <a:rPr lang="ru-RU" sz="3600" b="1" dirty="0"/>
              <a:t>и длительностью неформальных </a:t>
            </a:r>
            <a:r>
              <a:rPr lang="ru-RU" sz="3600" b="1" dirty="0" smtClean="0"/>
              <a:t>отношений</a:t>
            </a:r>
            <a:r>
              <a:rPr lang="ru-RU" sz="3600" b="1" dirty="0"/>
              <a:t>, как дружеских, так и враждебных.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8887394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3630"/>
            <a:ext cx="10515600" cy="5383333"/>
          </a:xfrm>
        </p:spPr>
        <p:txBody>
          <a:bodyPr/>
          <a:lstStyle/>
          <a:p>
            <a:r>
              <a:rPr lang="ru-RU" sz="3200" b="1" i="1" u="sng" dirty="0"/>
              <a:t>Профессиональная </a:t>
            </a:r>
            <a:r>
              <a:rPr lang="ru-RU" sz="3200" b="1" u="sng" dirty="0"/>
              <a:t>структура </a:t>
            </a:r>
            <a:r>
              <a:rPr lang="ru-RU" sz="3200" b="1" dirty="0"/>
              <a:t>связана с потребностью </a:t>
            </a:r>
            <a:r>
              <a:rPr lang="ru-RU" sz="3200" b="1" dirty="0" smtClean="0"/>
              <a:t>организации </a:t>
            </a:r>
            <a:r>
              <a:rPr lang="ru-RU" sz="3200" b="1" dirty="0"/>
              <a:t>в работниках определенных специальностей. </a:t>
            </a:r>
            <a:endParaRPr lang="ru-RU" sz="3200" b="1" dirty="0" smtClean="0"/>
          </a:p>
          <a:p>
            <a:r>
              <a:rPr lang="ru-RU" sz="3200" b="1" dirty="0" smtClean="0"/>
              <a:t>Известно</a:t>
            </a:r>
            <a:r>
              <a:rPr lang="ru-RU" sz="3200" b="1" dirty="0"/>
              <a:t>, что люди, выполняющие сходные операции, быстрее устанавливают между со­бой неформальные дружеские отношения, психологически чувствуя близость, общность интересов, ценностей, проблем, оказывая друг другу помощь, поддержку, </a:t>
            </a:r>
            <a:r>
              <a:rPr lang="ru-RU" sz="3200" b="1" dirty="0" err="1"/>
              <a:t>взаимозамену</a:t>
            </a:r>
            <a:r>
              <a:rPr lang="ru-RU" sz="3200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0700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6814"/>
            <a:ext cx="10515600" cy="6324025"/>
          </a:xfrm>
        </p:spPr>
        <p:txBody>
          <a:bodyPr>
            <a:normAutofit lnSpcReduction="10000"/>
          </a:bodyPr>
          <a:lstStyle/>
          <a:p>
            <a:r>
              <a:rPr lang="ru-RU" b="1" i="1" u="sng" dirty="0"/>
              <a:t>Функциональная </a:t>
            </a:r>
            <a:r>
              <a:rPr lang="ru-RU" b="1" u="sng" dirty="0"/>
              <a:t>структура </a:t>
            </a:r>
            <a:r>
              <a:rPr lang="ru-RU" b="1" dirty="0"/>
              <a:t>основана на разделении труда и </a:t>
            </a:r>
            <a:r>
              <a:rPr lang="ru-RU" b="1" dirty="0" smtClean="0"/>
              <a:t>необходимости </a:t>
            </a:r>
            <a:r>
              <a:rPr lang="ru-RU" b="1" dirty="0"/>
              <a:t>согласования, координации реальных действий всех уча­стников совместной деятельности. </a:t>
            </a:r>
            <a:endParaRPr lang="ru-RU" b="1" dirty="0" smtClean="0"/>
          </a:p>
          <a:p>
            <a:r>
              <a:rPr lang="ru-RU" b="1" dirty="0" smtClean="0"/>
              <a:t>Соответственно </a:t>
            </a:r>
            <a:r>
              <a:rPr lang="ru-RU" b="1" dirty="0"/>
              <a:t>возникают четы­ре типа структурных подразделений:</a:t>
            </a:r>
          </a:p>
          <a:p>
            <a:pPr lvl="0"/>
            <a:r>
              <a:rPr lang="ru-RU" b="1" dirty="0"/>
              <a:t>административный персонал - руководители, в чьи </a:t>
            </a:r>
            <a:r>
              <a:rPr lang="ru-RU" b="1" dirty="0" smtClean="0"/>
              <a:t>обязанно­сти </a:t>
            </a:r>
            <a:r>
              <a:rPr lang="ru-RU" b="1" dirty="0"/>
              <a:t>входит организация системы производства;</a:t>
            </a:r>
          </a:p>
          <a:p>
            <a:pPr lvl="0"/>
            <a:r>
              <a:rPr lang="ru-RU" b="1" dirty="0"/>
              <a:t>производственный персонал - работники, занятые </a:t>
            </a:r>
            <a:r>
              <a:rPr lang="ru-RU" b="1" dirty="0" smtClean="0"/>
              <a:t>производ­ством </a:t>
            </a:r>
            <a:r>
              <a:rPr lang="ru-RU" b="1" dirty="0"/>
              <a:t>продукции;</a:t>
            </a:r>
          </a:p>
          <a:p>
            <a:pPr lvl="0"/>
            <a:r>
              <a:rPr lang="ru-RU" b="1" dirty="0"/>
              <a:t>обслуживающий персонал - работники, занятые </a:t>
            </a:r>
            <a:r>
              <a:rPr lang="ru-RU" b="1" dirty="0" smtClean="0"/>
              <a:t>обеспечением </a:t>
            </a:r>
            <a:r>
              <a:rPr lang="ru-RU" b="1" dirty="0"/>
              <a:t>системы производства, - маркетинг, снабжение, сбыт, техника </a:t>
            </a:r>
            <a:r>
              <a:rPr lang="ru-RU" b="1" dirty="0" smtClean="0"/>
              <a:t>безопасности</a:t>
            </a:r>
            <a:r>
              <a:rPr lang="ru-RU" b="1" dirty="0"/>
              <a:t>;</a:t>
            </a:r>
          </a:p>
          <a:p>
            <a:pPr lvl="0"/>
            <a:r>
              <a:rPr lang="ru-RU" b="1" dirty="0"/>
              <a:t>инженерно-технический персонал - работники, занятые </a:t>
            </a:r>
            <a:r>
              <a:rPr lang="ru-RU" b="1" dirty="0" smtClean="0"/>
              <a:t>созда­нием </a:t>
            </a:r>
            <a:r>
              <a:rPr lang="ru-RU" b="1" dirty="0"/>
              <a:t>новой техники и технологии, обеспечением бесперебойной </a:t>
            </a:r>
            <a:r>
              <a:rPr lang="ru-RU" b="1" dirty="0" err="1"/>
              <a:t>ра­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боты имеющейся техники.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6988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143" y="388189"/>
            <a:ext cx="11887199" cy="5788774"/>
          </a:xfrm>
        </p:spPr>
        <p:txBody>
          <a:bodyPr>
            <a:noAutofit/>
          </a:bodyPr>
          <a:lstStyle/>
          <a:p>
            <a:r>
              <a:rPr lang="ru-RU" sz="2400" b="1" i="1" u="sng" dirty="0"/>
              <a:t>Формальная </a:t>
            </a:r>
            <a:r>
              <a:rPr lang="ru-RU" sz="2400" b="1" u="sng" dirty="0"/>
              <a:t>и </a:t>
            </a:r>
            <a:r>
              <a:rPr lang="ru-RU" sz="2400" b="1" i="1" u="sng" dirty="0"/>
              <a:t>неформальная </a:t>
            </a:r>
            <a:r>
              <a:rPr lang="ru-RU" sz="2400" b="1" u="sng" dirty="0"/>
              <a:t>структура. </a:t>
            </a:r>
            <a:endParaRPr lang="ru-RU" sz="2400" b="1" u="sng" dirty="0" smtClean="0"/>
          </a:p>
          <a:p>
            <a:r>
              <a:rPr lang="ru-RU" sz="2400" b="1" dirty="0" smtClean="0"/>
              <a:t>Формальная </a:t>
            </a:r>
            <a:r>
              <a:rPr lang="ru-RU" sz="2400" b="1" dirty="0"/>
              <a:t>структура обусловлена функциональным разделением труда, официальными, </a:t>
            </a:r>
            <a:r>
              <a:rPr lang="ru-RU" sz="2400" b="1" dirty="0" smtClean="0"/>
              <a:t>юридически </a:t>
            </a:r>
            <a:r>
              <a:rPr lang="ru-RU" sz="2400" b="1" dirty="0"/>
              <a:t>закрепленными правами и обязанностями сотрудников. </a:t>
            </a:r>
            <a:endParaRPr lang="ru-RU" sz="2400" b="1" dirty="0" smtClean="0"/>
          </a:p>
          <a:p>
            <a:r>
              <a:rPr lang="ru-RU" sz="2400" b="1" dirty="0" smtClean="0"/>
              <a:t>В </a:t>
            </a:r>
            <a:r>
              <a:rPr lang="ru-RU" sz="2400" b="1" dirty="0"/>
              <a:t>рамках этой структуры каждый член организации должен выпол­нять определенные функции (роли) в зависимости от того положения (статуса), которое он официально занимает. </a:t>
            </a:r>
            <a:endParaRPr lang="ru-RU" sz="2400" b="1" dirty="0" smtClean="0"/>
          </a:p>
          <a:p>
            <a:r>
              <a:rPr lang="ru-RU" sz="2400" b="1" dirty="0" smtClean="0"/>
              <a:t>Формальная </a:t>
            </a:r>
            <a:r>
              <a:rPr lang="ru-RU" sz="2400" b="1" dirty="0"/>
              <a:t>структура закреплена в уставе фирмы, официальных инструкциях, приказах и других нормативных актах</a:t>
            </a:r>
            <a:r>
              <a:rPr lang="ru-RU" sz="2400" b="1" dirty="0" smtClean="0"/>
              <a:t>.</a:t>
            </a:r>
          </a:p>
          <a:p>
            <a:r>
              <a:rPr lang="ru-RU" sz="2400" b="1" dirty="0" smtClean="0"/>
              <a:t> </a:t>
            </a:r>
            <a:r>
              <a:rPr lang="ru-RU" sz="2400" b="1" dirty="0"/>
              <a:t>Однако в реальной деятельности сотруд­ники вступают ив неформальные отношения для удовлетворения сво­их потребностей в общении, единении с другими людьми, привязан­ности, дружбе, помощи и пр. </a:t>
            </a:r>
            <a:endParaRPr lang="ru-RU" sz="2400" b="1" dirty="0" smtClean="0"/>
          </a:p>
          <a:p>
            <a:r>
              <a:rPr lang="ru-RU" sz="2400" b="1" dirty="0" smtClean="0"/>
              <a:t>Так </a:t>
            </a:r>
            <a:r>
              <a:rPr lang="ru-RU" sz="2400" b="1" dirty="0"/>
              <a:t>возникает неформальная структура организации, которая развивается спонтанно по мере общения и вза­имодействия людей. </a:t>
            </a:r>
            <a:endParaRPr lang="ru-RU" sz="2400" b="1" dirty="0" smtClean="0"/>
          </a:p>
          <a:p>
            <a:r>
              <a:rPr lang="ru-RU" sz="2400" b="1" dirty="0" smtClean="0"/>
              <a:t>Она </a:t>
            </a:r>
            <a:r>
              <a:rPr lang="ru-RU" sz="2400" b="1" dirty="0"/>
              <a:t>не зафиксирована в нормативных актах фир­мы, и поэтому выявление истинных человеческих отношений пред­ставляет определенную трудность для исследователя и любого друго­го заинтересованного лица.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380000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370936"/>
            <a:ext cx="10972800" cy="6334664"/>
          </a:xfrm>
        </p:spPr>
        <p:txBody>
          <a:bodyPr>
            <a:normAutofit/>
          </a:bodyPr>
          <a:lstStyle/>
          <a:p>
            <a:r>
              <a:rPr lang="ru-RU" sz="3200" b="1" dirty="0"/>
              <a:t>Любое общество состоит из множества </a:t>
            </a:r>
            <a:r>
              <a:rPr lang="ru-RU" sz="3200" b="1" dirty="0" smtClean="0"/>
              <a:t>организаций </a:t>
            </a:r>
          </a:p>
          <a:p>
            <a:r>
              <a:rPr lang="ru-RU" sz="3200" b="1" dirty="0" smtClean="0"/>
              <a:t>такие </a:t>
            </a:r>
            <a:r>
              <a:rPr lang="ru-RU" sz="3200" b="1" dirty="0"/>
              <a:t>из них, как государственные учреждения, промышленные предприятия, коммерческие фирмы, учебные заведения и т. д</a:t>
            </a:r>
            <a:r>
              <a:rPr lang="ru-RU" sz="3200" b="1" dirty="0" smtClean="0"/>
              <a:t>., </a:t>
            </a:r>
            <a:r>
              <a:rPr lang="ru-RU" sz="3200" b="1" dirty="0"/>
              <a:t>занимают доминирующие позиции в современном специализированном обществе. </a:t>
            </a:r>
            <a:endParaRPr lang="ru-RU" sz="3200" b="1" dirty="0" smtClean="0"/>
          </a:p>
          <a:p>
            <a:r>
              <a:rPr lang="ru-RU" sz="3200" b="1" dirty="0" smtClean="0"/>
              <a:t>С </a:t>
            </a:r>
            <a:r>
              <a:rPr lang="ru-RU" sz="3200" b="1" dirty="0"/>
              <a:t>точки зрения индивида, преимущество организованных групп заключается в том, что человек, являясь членом организации, может ставить и успешно достигать более масштабные цели, чем это возможно в одиночку.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определенном смысле можно сказать, что для достижения таких целей и создаются интегрированные, кооперативные системы поведения.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596562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5360" y="296113"/>
            <a:ext cx="10515600" cy="79944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Функции организации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95554"/>
            <a:ext cx="10515600" cy="5762445"/>
          </a:xfrm>
        </p:spPr>
        <p:txBody>
          <a:bodyPr>
            <a:normAutofit/>
          </a:bodyPr>
          <a:lstStyle/>
          <a:p>
            <a:r>
              <a:rPr lang="ru-RU" b="1" i="1" u="sng" dirty="0" smtClean="0">
                <a:solidFill>
                  <a:srgbClr val="C00000"/>
                </a:solidFill>
              </a:rPr>
              <a:t>Социально-производственная</a:t>
            </a:r>
            <a:r>
              <a:rPr lang="ru-RU" b="1" i="1" u="sng" dirty="0">
                <a:solidFill>
                  <a:srgbClr val="C00000"/>
                </a:solidFill>
              </a:rPr>
              <a:t>. </a:t>
            </a:r>
            <a:endParaRPr lang="ru-RU" b="1" i="1" u="sng" dirty="0" smtClean="0">
              <a:solidFill>
                <a:srgbClr val="C00000"/>
              </a:solidFill>
            </a:endParaRPr>
          </a:p>
          <a:p>
            <a:r>
              <a:rPr lang="ru-RU" b="1" dirty="0" smtClean="0"/>
              <a:t>Организация </a:t>
            </a:r>
            <a:r>
              <a:rPr lang="ru-RU" b="1" dirty="0"/>
              <a:t>представляет собой группу людей, занятых трудом как основным видом деятельности. </a:t>
            </a:r>
            <a:endParaRPr lang="ru-RU" b="1" dirty="0" smtClean="0"/>
          </a:p>
          <a:p>
            <a:r>
              <a:rPr lang="ru-RU" b="1" dirty="0" smtClean="0"/>
              <a:t>Главная </a:t>
            </a:r>
            <a:r>
              <a:rPr lang="ru-RU" b="1" dirty="0"/>
              <a:t>задача организации состоит в удовлетворении потребностей общества в определенной продукции.</a:t>
            </a:r>
          </a:p>
          <a:p>
            <a:r>
              <a:rPr lang="ru-RU" b="1" i="1" u="sng" dirty="0">
                <a:solidFill>
                  <a:srgbClr val="C00000"/>
                </a:solidFill>
              </a:rPr>
              <a:t>Социально-экономическая. </a:t>
            </a:r>
            <a:endParaRPr lang="ru-RU" b="1" i="1" u="sng" dirty="0" smtClean="0">
              <a:solidFill>
                <a:srgbClr val="C00000"/>
              </a:solidFill>
            </a:endParaRPr>
          </a:p>
          <a:p>
            <a:r>
              <a:rPr lang="ru-RU" b="1" dirty="0" smtClean="0"/>
              <a:t>Задача </a:t>
            </a:r>
            <a:r>
              <a:rPr lang="ru-RU" b="1" dirty="0"/>
              <a:t>организации состоит в выпус­ке продукции необходимого количества для удовлетворения спроса населения и определенного качества, соответствующего требовани­ям современного индустриально развитого общества. </a:t>
            </a:r>
            <a:endParaRPr lang="ru-RU" b="1" dirty="0" smtClean="0"/>
          </a:p>
          <a:p>
            <a:r>
              <a:rPr lang="ru-RU" b="1" dirty="0" smtClean="0"/>
              <a:t>Экономичес­кая </a:t>
            </a:r>
            <a:r>
              <a:rPr lang="ru-RU" b="1" dirty="0"/>
              <a:t>функция организации направлена на получение прибыли в резуль­тате реализации своей продукции.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8451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327804"/>
            <a:ext cx="10988040" cy="6530196"/>
          </a:xfrm>
        </p:spPr>
        <p:txBody>
          <a:bodyPr>
            <a:normAutofit/>
          </a:bodyPr>
          <a:lstStyle/>
          <a:p>
            <a:r>
              <a:rPr lang="ru-RU" sz="3200" b="1" i="1" u="sng" dirty="0">
                <a:solidFill>
                  <a:srgbClr val="C00000"/>
                </a:solidFill>
              </a:rPr>
              <a:t>Социально-техническая. </a:t>
            </a:r>
            <a:endParaRPr lang="ru-RU" sz="3200" b="1" i="1" u="sng" dirty="0" smtClean="0">
              <a:solidFill>
                <a:srgbClr val="C00000"/>
              </a:solidFill>
            </a:endParaRPr>
          </a:p>
          <a:p>
            <a:r>
              <a:rPr lang="ru-RU" sz="3200" b="1" dirty="0" smtClean="0"/>
              <a:t>Деятельность </a:t>
            </a:r>
            <a:r>
              <a:rPr lang="ru-RU" sz="3200" b="1" dirty="0"/>
              <a:t>организации заключается не только в обслуживании техники и соблюдении норм и правил </a:t>
            </a:r>
            <a:r>
              <a:rPr lang="ru-RU" sz="3200" b="1" dirty="0" smtClean="0"/>
              <a:t>технологического </a:t>
            </a:r>
            <a:r>
              <a:rPr lang="ru-RU" sz="3200" b="1" dirty="0"/>
              <a:t>процесса, но и в создании новых техник и технологий, их конструировании, модернизации и реконструкции с целью дости­жения уровня мировых стандартов и конкурентоспособности на ми­ровом рынке.</a:t>
            </a:r>
          </a:p>
          <a:p>
            <a:r>
              <a:rPr lang="ru-RU" sz="3200" b="1" i="1" u="sng" dirty="0">
                <a:solidFill>
                  <a:srgbClr val="C00000"/>
                </a:solidFill>
              </a:rPr>
              <a:t>Управленческая. </a:t>
            </a:r>
            <a:endParaRPr lang="ru-RU" sz="3200" b="1" i="1" u="sng" dirty="0" smtClean="0">
              <a:solidFill>
                <a:srgbClr val="C00000"/>
              </a:solidFill>
            </a:endParaRPr>
          </a:p>
          <a:p>
            <a:r>
              <a:rPr lang="ru-RU" sz="3200" b="1" dirty="0" smtClean="0"/>
              <a:t>Задача </a:t>
            </a:r>
            <a:r>
              <a:rPr lang="ru-RU" sz="3200" b="1" dirty="0"/>
              <a:t>организации состоит в создании условий </a:t>
            </a:r>
            <a:r>
              <a:rPr lang="ru-RU" sz="3200" b="1" dirty="0" smtClean="0"/>
              <a:t>для </a:t>
            </a:r>
            <a:r>
              <a:rPr lang="ru-RU" sz="3200" b="1" dirty="0"/>
              <a:t>роста производительности труда, подбора и расстановки как ис­полнительного, так и управленческого персонала, обеспечения нала­женной системы организации производственного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75515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640" y="274320"/>
            <a:ext cx="11186160" cy="6446519"/>
          </a:xfrm>
        </p:spPr>
        <p:txBody>
          <a:bodyPr>
            <a:normAutofit/>
          </a:bodyPr>
          <a:lstStyle/>
          <a:p>
            <a:r>
              <a:rPr lang="ru-RU" b="1" i="1" u="sng" spc="15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Психолого-педагогическая</a:t>
            </a:r>
            <a:r>
              <a:rPr lang="ru-RU" b="1" i="1" u="sng" spc="15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b="1" i="1" u="sng" spc="15" dirty="0" smtClean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b="1" spc="1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Эта </a:t>
            </a:r>
            <a:r>
              <a:rPr lang="ru-RU" b="1" spc="1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заключается в </a:t>
            </a:r>
            <a:r>
              <a:rPr lang="ru-RU" b="1" spc="1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форми</a:t>
            </a:r>
            <a:r>
              <a:rPr lang="ru-RU" b="1" spc="3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ровании </a:t>
            </a:r>
            <a:r>
              <a:rPr lang="ru-RU" b="1" spc="3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благоприятного социально-психологического климата организации, оказании помощи со стороны кадровых работник </a:t>
            </a:r>
            <a:r>
              <a:rPr lang="ru-RU" b="1" spc="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социальном и профессиональном становлении молодых, </a:t>
            </a:r>
            <a:r>
              <a:rPr lang="ru-RU" b="1" spc="2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созд</a:t>
            </a:r>
            <a:r>
              <a:rPr lang="ru-RU" b="1" spc="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b="1" spc="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нии </a:t>
            </a:r>
            <a:r>
              <a:rPr lang="ru-RU" b="1" spc="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системы повышения профессиональной квалификации всех </a:t>
            </a:r>
            <a:r>
              <a:rPr lang="ru-RU" b="1" spc="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работников</a:t>
            </a:r>
            <a:r>
              <a:rPr lang="ru-RU" spc="5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ru-RU" b="1" i="1" u="sng" dirty="0">
                <a:solidFill>
                  <a:srgbClr val="C00000"/>
                </a:solidFill>
              </a:rPr>
              <a:t>Социально-культурная. </a:t>
            </a:r>
            <a:endParaRPr lang="ru-RU" b="1" i="1" u="sng" dirty="0" smtClean="0">
              <a:solidFill>
                <a:srgbClr val="C00000"/>
              </a:solidFill>
            </a:endParaRPr>
          </a:p>
          <a:p>
            <a:r>
              <a:rPr lang="ru-RU" b="1" dirty="0" smtClean="0"/>
              <a:t>Организация </a:t>
            </a:r>
            <a:r>
              <a:rPr lang="ru-RU" b="1" dirty="0"/>
              <a:t>нацелена на создание </a:t>
            </a:r>
            <a:r>
              <a:rPr lang="ru-RU" b="1" dirty="0" smtClean="0"/>
              <a:t>,не  </a:t>
            </a:r>
            <a:r>
              <a:rPr lang="ru-RU" b="1" dirty="0"/>
              <a:t>только предметов массового потребления, но и предметов, </a:t>
            </a:r>
            <a:r>
              <a:rPr lang="ru-RU" b="1" dirty="0" smtClean="0"/>
              <a:t>представляющих </a:t>
            </a:r>
            <a:r>
              <a:rPr lang="ru-RU" b="1" dirty="0"/>
              <a:t>материальную и духовную ценность для общества. </a:t>
            </a:r>
            <a:endParaRPr lang="ru-RU" b="1" dirty="0" smtClean="0"/>
          </a:p>
          <a:p>
            <a:r>
              <a:rPr lang="ru-RU" b="1" dirty="0" smtClean="0"/>
              <a:t>Такие произведения </a:t>
            </a:r>
            <a:r>
              <a:rPr lang="ru-RU" b="1" dirty="0"/>
              <a:t>культуры, как технические новшества, уникальные </a:t>
            </a:r>
            <a:r>
              <a:rPr lang="ru-RU" b="1" dirty="0" smtClean="0"/>
              <a:t>технологии</a:t>
            </a:r>
            <a:r>
              <a:rPr lang="ru-RU" b="1" dirty="0"/>
              <a:t>, создаются ныне не одиночками, а целыми группами людей процессе совместной творческой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363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0332"/>
            <a:ext cx="10515600" cy="6357668"/>
          </a:xfrm>
        </p:spPr>
        <p:txBody>
          <a:bodyPr>
            <a:normAutofit/>
          </a:bodyPr>
          <a:lstStyle/>
          <a:p>
            <a:r>
              <a:rPr lang="ru-RU" b="1" i="1" u="sng" dirty="0">
                <a:solidFill>
                  <a:srgbClr val="C00000"/>
                </a:solidFill>
              </a:rPr>
              <a:t>Социально-бытовая. </a:t>
            </a:r>
            <a:endParaRPr lang="ru-RU" b="1" i="1" u="sng" dirty="0" smtClean="0">
              <a:solidFill>
                <a:srgbClr val="C00000"/>
              </a:solidFill>
            </a:endParaRPr>
          </a:p>
          <a:p>
            <a:r>
              <a:rPr lang="ru-RU" b="1" dirty="0" smtClean="0"/>
              <a:t>Для </a:t>
            </a:r>
            <a:r>
              <a:rPr lang="ru-RU" b="1" dirty="0"/>
              <a:t>нормальной, бесперебойной, </a:t>
            </a:r>
            <a:r>
              <a:rPr lang="ru-RU" b="1" dirty="0" smtClean="0"/>
              <a:t>экономически </a:t>
            </a:r>
            <a:r>
              <a:rPr lang="ru-RU" b="1" dirty="0"/>
              <a:t>выгодной работы необходимо создать работникам фирмы </a:t>
            </a:r>
            <a:r>
              <a:rPr lang="ru-RU" b="1" dirty="0" smtClean="0"/>
              <a:t>определенные </a:t>
            </a:r>
            <a:r>
              <a:rPr lang="ru-RU" b="1" dirty="0"/>
              <a:t>социально-бытовые условия. </a:t>
            </a:r>
            <a:endParaRPr lang="ru-RU" b="1" dirty="0" smtClean="0"/>
          </a:p>
          <a:p>
            <a:r>
              <a:rPr lang="ru-RU" b="1" dirty="0" smtClean="0"/>
              <a:t>К </a:t>
            </a:r>
            <a:r>
              <a:rPr lang="ru-RU" b="1" dirty="0"/>
              <a:t>сожалению, в </a:t>
            </a:r>
            <a:r>
              <a:rPr lang="ru-RU" b="1" dirty="0" smtClean="0"/>
              <a:t>настоящее время </a:t>
            </a:r>
            <a:r>
              <a:rPr lang="ru-RU" b="1" dirty="0"/>
              <a:t>при экономической нестабильности далеко не все </a:t>
            </a:r>
            <a:r>
              <a:rPr lang="ru-RU" b="1" dirty="0" smtClean="0"/>
              <a:t>предприятия в </a:t>
            </a:r>
            <a:r>
              <a:rPr lang="ru-RU" b="1" dirty="0"/>
              <a:t>состоянии обеспечить даже необходимое в этой области. </a:t>
            </a:r>
            <a:endParaRPr lang="ru-RU" b="1" dirty="0" smtClean="0"/>
          </a:p>
          <a:p>
            <a:r>
              <a:rPr lang="ru-RU" b="1" dirty="0" smtClean="0"/>
              <a:t>Таким </a:t>
            </a:r>
            <a:r>
              <a:rPr lang="ru-RU" b="1" dirty="0"/>
              <a:t>образом, деятельность организации представляет </a:t>
            </a:r>
            <a:r>
              <a:rPr lang="ru-RU" b="1" dirty="0" smtClean="0"/>
              <a:t>собой </a:t>
            </a:r>
            <a:r>
              <a:rPr lang="ru-RU" b="1" dirty="0"/>
              <a:t>комплекс взаимосвязанных социальных, производственных, </a:t>
            </a:r>
            <a:r>
              <a:rPr lang="ru-RU" b="1" dirty="0" smtClean="0"/>
              <a:t>психологических </a:t>
            </a:r>
            <a:r>
              <a:rPr lang="ru-RU" b="1" dirty="0"/>
              <a:t>и прочих функций. </a:t>
            </a:r>
            <a:endParaRPr lang="ru-RU" b="1" dirty="0" smtClean="0"/>
          </a:p>
          <a:p>
            <a:r>
              <a:rPr lang="ru-RU" b="1" dirty="0" smtClean="0"/>
              <a:t>Четкое </a:t>
            </a:r>
            <a:r>
              <a:rPr lang="ru-RU" b="1" dirty="0"/>
              <a:t>выполнение группой своих фун­кций является залогом эффективности ее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03704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5453" y="548916"/>
            <a:ext cx="10515600" cy="630908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ПОКАЗАТЕЛИ </a:t>
            </a:r>
            <a:r>
              <a:rPr lang="ru-RU" b="1" dirty="0">
                <a:solidFill>
                  <a:srgbClr val="C00000"/>
                </a:solidFill>
              </a:rPr>
              <a:t>ЭФФЕКТИВНОСТИ ОРГАНИЗАЦИИ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sz="3200" b="1" dirty="0"/>
              <a:t>Эффективность организации определяется по ряду показателей. </a:t>
            </a:r>
            <a:endParaRPr lang="ru-RU" sz="3200" b="1" dirty="0" smtClean="0"/>
          </a:p>
          <a:p>
            <a:r>
              <a:rPr lang="ru-RU" sz="3200" b="1" dirty="0" smtClean="0"/>
              <a:t>Оценить </a:t>
            </a:r>
            <a:r>
              <a:rPr lang="ru-RU" sz="3200" b="1" dirty="0"/>
              <a:t>эффективность работы фирмы только по ее экономическим достижениям - например, по прибыли, полученной в результате </a:t>
            </a:r>
            <a:r>
              <a:rPr lang="ru-RU" sz="3200" b="1" dirty="0" smtClean="0"/>
              <a:t>деятельности</a:t>
            </a:r>
            <a:r>
              <a:rPr lang="ru-RU" sz="3200" b="1" dirty="0"/>
              <a:t>, - </a:t>
            </a:r>
            <a:r>
              <a:rPr lang="ru-RU" sz="3200" b="1" dirty="0" smtClean="0"/>
              <a:t>недостаточно.</a:t>
            </a:r>
          </a:p>
          <a:p>
            <a:r>
              <a:rPr lang="ru-RU" sz="3200" b="1" dirty="0" smtClean="0"/>
              <a:t>Огромную </a:t>
            </a:r>
            <a:r>
              <a:rPr lang="ru-RU" sz="3200" b="1" dirty="0"/>
              <a:t>прибыль можно получить и на основе жесточайшей эксплуатации работников, и на основе современ­ных методов организации производства с использованием </a:t>
            </a:r>
            <a:r>
              <a:rPr lang="ru-RU" sz="3200" b="1" dirty="0" smtClean="0"/>
              <a:t>социально-психологических </a:t>
            </a:r>
            <a:r>
              <a:rPr lang="ru-RU" sz="3200" b="1" dirty="0"/>
              <a:t>факторов. </a:t>
            </a:r>
            <a:endParaRPr lang="ru-RU" sz="3200" b="1" dirty="0" smtClean="0"/>
          </a:p>
          <a:p>
            <a:r>
              <a:rPr lang="ru-RU" sz="3200" b="1" dirty="0" smtClean="0"/>
              <a:t>Для </a:t>
            </a:r>
            <a:r>
              <a:rPr lang="ru-RU" sz="3200" b="1" dirty="0"/>
              <a:t>нас важно изучение второго, </a:t>
            </a:r>
            <a:r>
              <a:rPr lang="ru-RU" sz="3200" b="1" dirty="0" smtClean="0"/>
              <a:t>гуманного </a:t>
            </a:r>
            <a:r>
              <a:rPr lang="ru-RU" sz="3200" b="1" dirty="0"/>
              <a:t>пути достижения эффективности</a:t>
            </a:r>
            <a:r>
              <a:rPr lang="ru-RU" sz="32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74012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9562" y="267418"/>
            <a:ext cx="10974238" cy="626277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Эффективность организации оценивается комплексно, по пока­зателям двух блоков.</a:t>
            </a:r>
          </a:p>
          <a:p>
            <a:r>
              <a:rPr lang="ru-RU" b="1" u="sng" dirty="0"/>
              <a:t>Первый блок включает в себя объективные (экономические) по­казатели:</a:t>
            </a:r>
          </a:p>
          <a:p>
            <a:pPr lvl="0"/>
            <a:r>
              <a:rPr lang="ru-RU" b="1" u="sng" dirty="0"/>
              <a:t>Результативность. </a:t>
            </a:r>
            <a:r>
              <a:rPr lang="ru-RU" b="1" dirty="0"/>
              <a:t>По этому показателю оценивается, </a:t>
            </a:r>
            <a:r>
              <a:rPr lang="ru-RU" b="1" dirty="0" smtClean="0"/>
              <a:t>достиг­нуты </a:t>
            </a:r>
            <a:r>
              <a:rPr lang="ru-RU" b="1" dirty="0"/>
              <a:t>ли организацией поставленные цели.</a:t>
            </a:r>
          </a:p>
          <a:p>
            <a:pPr lvl="0"/>
            <a:r>
              <a:rPr lang="ru-RU" b="1" u="sng" dirty="0"/>
              <a:t>Производительность. </a:t>
            </a:r>
            <a:r>
              <a:rPr lang="ru-RU" b="1" dirty="0"/>
              <a:t>Этот показатель выявляет, достигнута ли</a:t>
            </a:r>
            <a:br>
              <a:rPr lang="ru-RU" b="1" dirty="0"/>
            </a:br>
            <a:r>
              <a:rPr lang="ru-RU" b="1" dirty="0"/>
              <a:t>цель посредством минимальных трудовых затрат.</a:t>
            </a:r>
          </a:p>
          <a:p>
            <a:pPr lvl="0"/>
            <a:r>
              <a:rPr lang="ru-RU" b="1" u="sng" dirty="0"/>
              <a:t>Продуктивность. </a:t>
            </a:r>
            <a:r>
              <a:rPr lang="ru-RU" b="1" dirty="0"/>
              <a:t>По этому показателю оценивается количество</a:t>
            </a:r>
            <a:br>
              <a:rPr lang="ru-RU" b="1" dirty="0"/>
            </a:br>
            <a:r>
              <a:rPr lang="ru-RU" b="1" dirty="0"/>
              <a:t>и качество продукции.</a:t>
            </a:r>
          </a:p>
          <a:p>
            <a:pPr lvl="0"/>
            <a:r>
              <a:rPr lang="ru-RU" b="1" u="sng" dirty="0"/>
              <a:t>Рентабельность. </a:t>
            </a:r>
            <a:r>
              <a:rPr lang="ru-RU" b="1" dirty="0"/>
              <a:t>Это показатель прибыльности в процессе </a:t>
            </a:r>
            <a:r>
              <a:rPr lang="ru-RU" b="1" dirty="0" smtClean="0"/>
              <a:t>все­го </a:t>
            </a:r>
            <a:r>
              <a:rPr lang="ru-RU" b="1" dirty="0"/>
              <a:t>товарооборота - от приобретения сырья и оборудования до </a:t>
            </a:r>
            <a:r>
              <a:rPr lang="ru-RU" b="1" dirty="0" smtClean="0"/>
              <a:t>прода­жи </a:t>
            </a:r>
            <a:r>
              <a:rPr lang="ru-RU" b="1" dirty="0"/>
              <a:t>произведенного товара.</a:t>
            </a:r>
          </a:p>
          <a:p>
            <a:pPr lvl="0"/>
            <a:r>
              <a:rPr lang="ru-RU" b="1" u="sng" dirty="0" err="1"/>
              <a:t>Экологичность</a:t>
            </a:r>
            <a:r>
              <a:rPr lang="ru-RU" b="1" u="sng" dirty="0"/>
              <a:t>. </a:t>
            </a:r>
            <a:r>
              <a:rPr lang="ru-RU" b="1" dirty="0"/>
              <a:t>К современному производству предъявляется</a:t>
            </a:r>
            <a:br>
              <a:rPr lang="ru-RU" b="1" dirty="0"/>
            </a:br>
            <a:r>
              <a:rPr lang="ru-RU" b="1" dirty="0"/>
              <a:t>требование применения экологически чистых технологий. </a:t>
            </a:r>
            <a:r>
              <a:rPr lang="ru-RU" b="1" dirty="0" smtClean="0"/>
              <a:t>Загрязне­ние </a:t>
            </a:r>
            <a:r>
              <a:rPr lang="ru-RU" b="1" dirty="0"/>
              <a:t>окружающей среды является одним из важных показателей </a:t>
            </a:r>
            <a:r>
              <a:rPr lang="ru-RU" b="1" dirty="0" smtClean="0"/>
              <a:t>неэф­фективности </a:t>
            </a:r>
            <a:r>
              <a:rPr lang="ru-RU" b="1" dirty="0"/>
              <a:t>промышленного предприятия.</a:t>
            </a:r>
          </a:p>
          <a:p>
            <a:pPr lvl="0"/>
            <a:r>
              <a:rPr lang="ru-RU" b="1" u="sng" dirty="0"/>
              <a:t>Энергоемкость. </a:t>
            </a:r>
            <a:r>
              <a:rPr lang="ru-RU" b="1" dirty="0"/>
              <a:t>Любое производство приближается к </a:t>
            </a:r>
            <a:r>
              <a:rPr lang="ru-RU" b="1" dirty="0" smtClean="0"/>
              <a:t>идеаль­ному</a:t>
            </a:r>
            <a:r>
              <a:rPr lang="ru-RU" b="1" dirty="0"/>
              <a:t>, если потребляется минимум энергии. Поэтому показатель </a:t>
            </a:r>
            <a:r>
              <a:rPr lang="ru-RU" b="1" dirty="0" err="1" smtClean="0"/>
              <a:t>энер­гозатрат</a:t>
            </a:r>
            <a:r>
              <a:rPr lang="ru-RU" b="1" dirty="0"/>
              <a:t>, израсходованных в технологическом процессе, говорит об</a:t>
            </a:r>
            <a:br>
              <a:rPr lang="ru-RU" b="1" dirty="0"/>
            </a:br>
            <a:r>
              <a:rPr lang="ru-RU" b="1" dirty="0"/>
              <a:t>эффективности всего производства в целом.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941575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120" y="189780"/>
            <a:ext cx="11993880" cy="6668219"/>
          </a:xfrm>
        </p:spPr>
        <p:txBody>
          <a:bodyPr>
            <a:normAutofit/>
          </a:bodyPr>
          <a:lstStyle/>
          <a:p>
            <a:r>
              <a:rPr lang="ru-RU" b="1" u="sng" dirty="0"/>
              <a:t>Второй блок включает в себя субъективные (психологические, физиологические, социально-психологические) показатели</a:t>
            </a:r>
            <a:r>
              <a:rPr lang="ru-RU" b="1" dirty="0" smtClean="0"/>
              <a:t>:</a:t>
            </a:r>
          </a:p>
          <a:p>
            <a:endParaRPr lang="ru-RU" b="1" dirty="0"/>
          </a:p>
          <a:p>
            <a:r>
              <a:rPr lang="ru-RU" b="1" dirty="0" smtClean="0"/>
              <a:t>Трудовая</a:t>
            </a:r>
            <a:r>
              <a:rPr lang="ru-RU" b="1" dirty="0"/>
              <a:t>, духовная и общественная активность сотрудников. </a:t>
            </a:r>
            <a:endParaRPr lang="ru-RU" b="1" dirty="0" smtClean="0"/>
          </a:p>
          <a:p>
            <a:r>
              <a:rPr lang="ru-RU" b="1" dirty="0" smtClean="0"/>
              <a:t>1) Тру­довая </a:t>
            </a:r>
            <a:r>
              <a:rPr lang="ru-RU" b="1" dirty="0"/>
              <a:t>активность отражается на таких показателях, как производи­тельность труда, качество выпускаемой продукции и т. д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Активность людей в духовной сфере определяется не только уровнем их профес­сионального мастерства, а прежде всего творческим отношением к делу, участием в рационализаторской деятельности. </a:t>
            </a:r>
            <a:endParaRPr lang="ru-RU" b="1" dirty="0" smtClean="0"/>
          </a:p>
          <a:p>
            <a:r>
              <a:rPr lang="ru-RU" b="1" dirty="0" smtClean="0"/>
              <a:t>Общественная </a:t>
            </a:r>
            <a:r>
              <a:rPr lang="ru-RU" b="1" dirty="0"/>
              <a:t>ак­тивность проявляется в участии в общественно-политической жизни страны, социальных движениях, освоении новых экономических ус­ловий. </a:t>
            </a:r>
            <a:endParaRPr lang="ru-RU" b="1" dirty="0" smtClean="0"/>
          </a:p>
          <a:p>
            <a:r>
              <a:rPr lang="ru-RU" b="1" dirty="0" smtClean="0"/>
              <a:t>Показатель </a:t>
            </a:r>
            <a:r>
              <a:rPr lang="ru-RU" b="1" dirty="0"/>
              <a:t>активности свидетельствует об уровнях психофи­зической и социально-психологической жизнедеятельности сотруд­ников. </a:t>
            </a:r>
            <a:endParaRPr lang="ru-RU" b="1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86933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4618"/>
            <a:ext cx="10515600" cy="5874301"/>
          </a:xfrm>
        </p:spPr>
        <p:txBody>
          <a:bodyPr/>
          <a:lstStyle/>
          <a:p>
            <a:r>
              <a:rPr lang="ru-RU" sz="3200" b="1" dirty="0"/>
              <a:t>Уровень психофизической активности оценивается в основ­ном по величине </a:t>
            </a:r>
            <a:r>
              <a:rPr lang="ru-RU" sz="3200" b="1" dirty="0" err="1"/>
              <a:t>энергозатрат</a:t>
            </a:r>
            <a:r>
              <a:rPr lang="ru-RU" sz="3200" b="1" dirty="0"/>
              <a:t> работника, а социально-психологичес­кий уровень по таким параметрам, как:</a:t>
            </a:r>
          </a:p>
          <a:p>
            <a:pPr lvl="0"/>
            <a:endParaRPr lang="ru-RU" sz="3200" b="1" dirty="0" smtClean="0"/>
          </a:p>
          <a:p>
            <a:pPr lvl="0"/>
            <a:r>
              <a:rPr lang="ru-RU" sz="3200" b="1" dirty="0" smtClean="0"/>
              <a:t>факт трудовой</a:t>
            </a:r>
            <a:r>
              <a:rPr lang="ru-RU" sz="3200" b="1" dirty="0"/>
              <a:t>, духовной или общественной активности;</a:t>
            </a:r>
          </a:p>
          <a:p>
            <a:pPr lvl="0"/>
            <a:r>
              <a:rPr lang="ru-RU" sz="3200" b="1" dirty="0"/>
              <a:t>время, затраченное на эту деятельность;</a:t>
            </a:r>
          </a:p>
          <a:p>
            <a:pPr lvl="0"/>
            <a:r>
              <a:rPr lang="ru-RU" sz="3200" b="1" dirty="0"/>
              <a:t>проявление инициативы в труде, познании или </a:t>
            </a:r>
            <a:r>
              <a:rPr lang="ru-RU" sz="3200" b="1" dirty="0" smtClean="0"/>
              <a:t>общественного</a:t>
            </a:r>
            <a:r>
              <a:rPr lang="ru-RU" sz="3200" b="1" dirty="0"/>
              <a:t> </a:t>
            </a:r>
            <a:r>
              <a:rPr lang="ru-RU" sz="3200" b="1" dirty="0" smtClean="0"/>
              <a:t>поведении</a:t>
            </a:r>
            <a:r>
              <a:rPr lang="ru-RU" sz="3200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5040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715992"/>
            <a:ext cx="11750040" cy="6142008"/>
          </a:xfrm>
        </p:spPr>
        <p:txBody>
          <a:bodyPr>
            <a:normAutofit lnSpcReduction="10000"/>
          </a:bodyPr>
          <a:lstStyle/>
          <a:p>
            <a:r>
              <a:rPr lang="ru-RU" b="1" u="sng" dirty="0" smtClean="0"/>
              <a:t>2. Удовлетворенность </a:t>
            </a:r>
            <a:r>
              <a:rPr lang="ru-RU" b="1" u="sng" dirty="0"/>
              <a:t>трудовой деятельностью. </a:t>
            </a:r>
            <a:endParaRPr lang="ru-RU" b="1" u="sng" dirty="0" smtClean="0"/>
          </a:p>
          <a:p>
            <a:r>
              <a:rPr lang="ru-RU" b="1" dirty="0" smtClean="0"/>
              <a:t>Это показатель личностного </a:t>
            </a:r>
            <a:r>
              <a:rPr lang="ru-RU" b="1" dirty="0"/>
              <a:t>отношения человека к своему труду и членам группы.</a:t>
            </a:r>
          </a:p>
          <a:p>
            <a:pPr lvl="0"/>
            <a:r>
              <a:rPr lang="ru-RU" b="1" u="sng" dirty="0" smtClean="0"/>
              <a:t>3. Относительная </a:t>
            </a:r>
            <a:r>
              <a:rPr lang="ru-RU" b="1" u="sng" dirty="0"/>
              <a:t>стабильность организации. </a:t>
            </a:r>
            <a:endParaRPr lang="ru-RU" b="1" u="sng" dirty="0" smtClean="0"/>
          </a:p>
          <a:p>
            <a:pPr lvl="0"/>
            <a:r>
              <a:rPr lang="ru-RU" b="1" dirty="0" smtClean="0"/>
              <a:t>В </a:t>
            </a:r>
            <a:r>
              <a:rPr lang="ru-RU" b="1" dirty="0"/>
              <a:t>каждой </a:t>
            </a:r>
            <a:r>
              <a:rPr lang="ru-RU" b="1" dirty="0" smtClean="0"/>
              <a:t>группе образуется </a:t>
            </a:r>
            <a:r>
              <a:rPr lang="ru-RU" b="1" dirty="0"/>
              <a:t>ядро кадровых работников, вокруг которого </a:t>
            </a:r>
            <a:r>
              <a:rPr lang="ru-RU" b="1" dirty="0" smtClean="0"/>
              <a:t>концентрируется </a:t>
            </a:r>
            <a:r>
              <a:rPr lang="ru-RU" b="1" dirty="0"/>
              <a:t>остальной кадровый состав. </a:t>
            </a:r>
            <a:endParaRPr lang="ru-RU" b="1" dirty="0" smtClean="0"/>
          </a:p>
          <a:p>
            <a:pPr lvl="0"/>
            <a:r>
              <a:rPr lang="ru-RU" b="1" dirty="0" smtClean="0"/>
              <a:t>Показатель </a:t>
            </a:r>
            <a:r>
              <a:rPr lang="ru-RU" b="1" dirty="0"/>
              <a:t>стабильности </a:t>
            </a:r>
            <a:r>
              <a:rPr lang="ru-RU" b="1" dirty="0" smtClean="0"/>
              <a:t>связан показателем </a:t>
            </a:r>
            <a:r>
              <a:rPr lang="ru-RU" b="1" dirty="0"/>
              <a:t>текучести кадров. Определенный уровень текучести </a:t>
            </a:r>
            <a:r>
              <a:rPr lang="ru-RU" b="1" dirty="0" smtClean="0"/>
              <a:t>кадров </a:t>
            </a:r>
            <a:r>
              <a:rPr lang="ru-RU" b="1" dirty="0"/>
              <a:t>- это нормальное явление для каждой организации. Если </a:t>
            </a:r>
            <a:r>
              <a:rPr lang="ru-RU" b="1" dirty="0" smtClean="0"/>
              <a:t>группа на </a:t>
            </a:r>
            <a:r>
              <a:rPr lang="ru-RU" b="1" dirty="0"/>
              <a:t>протяжении долгого времени абсолютно стабильна, </a:t>
            </a:r>
            <a:r>
              <a:rPr lang="ru-RU" b="1" dirty="0" smtClean="0"/>
              <a:t>законсервирована</a:t>
            </a:r>
            <a:r>
              <a:rPr lang="ru-RU" b="1" dirty="0"/>
              <a:t>, то это негативно сказывается на ее развитии, на </a:t>
            </a:r>
            <a:r>
              <a:rPr lang="ru-RU" b="1" dirty="0" smtClean="0"/>
              <a:t>взаимоотношениях </a:t>
            </a:r>
            <a:r>
              <a:rPr lang="ru-RU" b="1" dirty="0"/>
              <a:t>людей, выработке новых идей и пр. </a:t>
            </a:r>
            <a:endParaRPr lang="ru-RU" b="1" dirty="0" smtClean="0"/>
          </a:p>
          <a:p>
            <a:pPr lvl="0"/>
            <a:r>
              <a:rPr lang="ru-RU" b="1" dirty="0" smtClean="0"/>
              <a:t>Поэтому </a:t>
            </a:r>
            <a:r>
              <a:rPr lang="ru-RU" b="1" dirty="0"/>
              <a:t>мы и говорим </a:t>
            </a:r>
            <a:r>
              <a:rPr lang="ru-RU" b="1" dirty="0" smtClean="0"/>
              <a:t>об относительной </a:t>
            </a:r>
            <a:r>
              <a:rPr lang="ru-RU" b="1" dirty="0"/>
              <a:t>стабильности организации, имея в виду важность </a:t>
            </a:r>
            <a:r>
              <a:rPr lang="ru-RU" b="1" dirty="0" smtClean="0"/>
              <a:t>и необходимость </a:t>
            </a:r>
            <a:r>
              <a:rPr lang="ru-RU" b="1" dirty="0"/>
              <a:t>определенной текучести кадров.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4469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7751"/>
            <a:ext cx="10515600" cy="5409212"/>
          </a:xfrm>
        </p:spPr>
        <p:txBody>
          <a:bodyPr/>
          <a:lstStyle/>
          <a:p>
            <a:pPr lvl="0"/>
            <a:r>
              <a:rPr lang="ru-RU" sz="3200" b="1" u="sng" dirty="0" smtClean="0"/>
              <a:t>4. Сработанность </a:t>
            </a:r>
            <a:r>
              <a:rPr lang="ru-RU" sz="3200" b="1" u="sng" dirty="0"/>
              <a:t>организации</a:t>
            </a:r>
            <a:r>
              <a:rPr lang="ru-RU" sz="3200" b="1" u="sng" dirty="0" smtClean="0"/>
              <a:t>.</a:t>
            </a:r>
          </a:p>
          <a:p>
            <a:pPr lvl="0"/>
            <a:r>
              <a:rPr lang="ru-RU" sz="3200" b="1" dirty="0" smtClean="0"/>
              <a:t> </a:t>
            </a:r>
            <a:r>
              <a:rPr lang="ru-RU" sz="3200" b="1" dirty="0"/>
              <a:t>Этот показатель </a:t>
            </a:r>
            <a:r>
              <a:rPr lang="ru-RU" sz="3200" b="1" dirty="0" smtClean="0"/>
              <a:t>характеризует устойчивость </a:t>
            </a:r>
            <a:r>
              <a:rPr lang="ru-RU" sz="3200" b="1" dirty="0"/>
              <a:t>и прочность межличностных взаимодействий. </a:t>
            </a:r>
            <a:endParaRPr lang="ru-RU" sz="3200" b="1" dirty="0" smtClean="0"/>
          </a:p>
          <a:p>
            <a:pPr lvl="0"/>
            <a:r>
              <a:rPr lang="ru-RU" sz="3200" b="1" dirty="0" smtClean="0"/>
              <a:t>С его помощью </a:t>
            </a:r>
            <a:r>
              <a:rPr lang="ru-RU" sz="3200" b="1" dirty="0"/>
              <a:t>оценивается психологическое состояние системы </a:t>
            </a:r>
            <a:r>
              <a:rPr lang="ru-RU" sz="3200" b="1" dirty="0" smtClean="0"/>
              <a:t>функционального </a:t>
            </a:r>
            <a:r>
              <a:rPr lang="ru-RU" sz="3200" b="1" dirty="0"/>
              <a:t>взаимодействия сотрудников. </a:t>
            </a:r>
            <a:endParaRPr lang="ru-RU" sz="3200" b="1" dirty="0" smtClean="0"/>
          </a:p>
          <a:p>
            <a:pPr lvl="0"/>
            <a:r>
              <a:rPr lang="ru-RU" sz="3200" b="1" dirty="0" smtClean="0"/>
              <a:t>Сработанность </a:t>
            </a:r>
            <a:r>
              <a:rPr lang="ru-RU" sz="3200" b="1" dirty="0"/>
              <a:t>людей в </a:t>
            </a:r>
            <a:r>
              <a:rPr lang="ru-RU" sz="3200" b="1" dirty="0" smtClean="0"/>
              <a:t>группе </a:t>
            </a:r>
            <a:r>
              <a:rPr lang="ru-RU" sz="3200" b="1" dirty="0"/>
              <a:t>говорит об отлаженных организационных и психологических </a:t>
            </a:r>
            <a:r>
              <a:rPr lang="ru-RU" sz="3200" b="1" dirty="0" smtClean="0"/>
              <a:t>механизмах </a:t>
            </a:r>
            <a:r>
              <a:rPr lang="ru-RU" sz="3200" b="1" dirty="0"/>
              <a:t>их деятельности и является предпосылкой сплоченности </a:t>
            </a:r>
            <a:r>
              <a:rPr lang="ru-RU" sz="3200" b="1" dirty="0" smtClean="0"/>
              <a:t>и совместимости </a:t>
            </a:r>
            <a:r>
              <a:rPr lang="ru-RU" sz="3200" b="1" dirty="0"/>
              <a:t>членов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14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384"/>
            <a:ext cx="10515600" cy="6675695"/>
          </a:xfrm>
        </p:spPr>
        <p:txBody>
          <a:bodyPr>
            <a:normAutofit/>
          </a:bodyPr>
          <a:lstStyle/>
          <a:p>
            <a:r>
              <a:rPr lang="ru-RU" sz="3200" b="1" dirty="0"/>
              <a:t>Всего сто лет назад наши недавние предки фактически жили в организационном вакууме. </a:t>
            </a:r>
            <a:endParaRPr lang="ru-RU" sz="3200" b="1" dirty="0" smtClean="0"/>
          </a:p>
          <a:p>
            <a:r>
              <a:rPr lang="ru-RU" sz="3200" b="1" dirty="0" smtClean="0"/>
              <a:t>Для </a:t>
            </a:r>
            <a:r>
              <a:rPr lang="ru-RU" sz="3200" b="1" dirty="0"/>
              <a:t>сельских жителей, которые еще недавно представляли собой большую часть населения в любой стране, </a:t>
            </a:r>
            <a:endParaRPr lang="ru-RU" sz="3200" b="1" dirty="0" smtClean="0"/>
          </a:p>
          <a:p>
            <a:r>
              <a:rPr lang="ru-RU" sz="3200" b="1" dirty="0" smtClean="0"/>
              <a:t>сельская </a:t>
            </a:r>
            <a:r>
              <a:rPr lang="ru-RU" sz="3200" b="1" dirty="0"/>
              <a:t>община была, пожалуй, единственной организацией, которая реально определяла все аспекты их жизни. </a:t>
            </a:r>
            <a:endParaRPr lang="ru-RU" sz="3200" b="1" dirty="0" smtClean="0"/>
          </a:p>
          <a:p>
            <a:r>
              <a:rPr lang="ru-RU" sz="3200" b="1" dirty="0" smtClean="0"/>
              <a:t>Чуть </a:t>
            </a:r>
            <a:r>
              <a:rPr lang="ru-RU" sz="3200" b="1" dirty="0"/>
              <a:t>более «пеструю» картину представлял собой город, однако и там организациями в полном смысле слова можно было назвать лишь государство и церковь.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9833496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8792"/>
            <a:ext cx="10515600" cy="659920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Социальными психологами установлено взаимовлияние </a:t>
            </a:r>
            <a:r>
              <a:rPr lang="ru-RU" b="1" dirty="0" smtClean="0"/>
              <a:t>объективных </a:t>
            </a:r>
            <a:r>
              <a:rPr lang="ru-RU" b="1" dirty="0"/>
              <a:t>и субъективных факторов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 результате серии исследований, </a:t>
            </a:r>
            <a:r>
              <a:rPr lang="en-US" b="1" dirty="0" err="1" smtClean="0"/>
              <a:t>npo</a:t>
            </a:r>
            <a:r>
              <a:rPr lang="ru-RU" b="1" dirty="0" smtClean="0"/>
              <a:t>веденных </a:t>
            </a:r>
            <a:r>
              <a:rPr lang="ru-RU" b="1" dirty="0"/>
              <a:t>на ряде предприятий нашей страны в 1970-1990-е годы </a:t>
            </a:r>
            <a:r>
              <a:rPr lang="ru-RU" b="1" dirty="0" smtClean="0"/>
              <a:t>сотрудниками </a:t>
            </a:r>
            <a:r>
              <a:rPr lang="ru-RU" b="1" dirty="0"/>
              <a:t>кафедры социальной психологии СПбГУ, выявлены </a:t>
            </a:r>
            <a:r>
              <a:rPr lang="ru-RU" b="1" dirty="0" smtClean="0"/>
              <a:t>взаимосвязи </a:t>
            </a:r>
            <a:r>
              <a:rPr lang="ru-RU" b="1" dirty="0"/>
              <a:t>объективных и субъективных показателей эффективное организаций. </a:t>
            </a:r>
            <a:endParaRPr lang="ru-RU" b="1" dirty="0" smtClean="0"/>
          </a:p>
          <a:p>
            <a:r>
              <a:rPr lang="ru-RU" b="1" dirty="0" smtClean="0"/>
              <a:t>Так</a:t>
            </a:r>
            <a:r>
              <a:rPr lang="ru-RU" b="1" dirty="0"/>
              <a:t>, </a:t>
            </a:r>
            <a:r>
              <a:rPr lang="ru-RU" b="1" u="sng" dirty="0"/>
              <a:t>трудовая, духовная и общественная активность </a:t>
            </a:r>
            <a:r>
              <a:rPr lang="ru-RU" b="1" dirty="0" smtClean="0"/>
              <a:t>работников </a:t>
            </a:r>
            <a:r>
              <a:rPr lang="ru-RU" b="1" dirty="0"/>
              <a:t>зависит от</a:t>
            </a:r>
            <a:r>
              <a:rPr lang="ru-RU" b="1" dirty="0" smtClean="0"/>
              <a:t>:</a:t>
            </a:r>
          </a:p>
          <a:p>
            <a:pPr lvl="0"/>
            <a:r>
              <a:rPr lang="ru-RU" b="1" dirty="0"/>
              <a:t>сбалансированности материального и морального </a:t>
            </a:r>
            <a:r>
              <a:rPr lang="ru-RU" b="1" dirty="0" smtClean="0"/>
              <a:t>стимулирования </a:t>
            </a:r>
            <a:r>
              <a:rPr lang="ru-RU" b="1" dirty="0"/>
              <a:t>труда (оказалось, что ориентация исключительно на </a:t>
            </a:r>
            <a:r>
              <a:rPr lang="ru-RU" b="1" dirty="0" smtClean="0"/>
              <a:t>материальное </a:t>
            </a:r>
            <a:r>
              <a:rPr lang="ru-RU" b="1" dirty="0"/>
              <a:t>стимулирование труда не приводит к значительному </a:t>
            </a:r>
            <a:r>
              <a:rPr lang="ru-RU" b="1" dirty="0" smtClean="0"/>
              <a:t>увеличению </a:t>
            </a:r>
            <a:r>
              <a:rPr lang="ru-RU" b="1" dirty="0"/>
              <a:t>трудовой активности работников);</a:t>
            </a:r>
          </a:p>
          <a:p>
            <a:r>
              <a:rPr lang="ru-RU" b="1" dirty="0"/>
              <a:t>наличия в организаций инициативной группы людей, </a:t>
            </a:r>
            <a:r>
              <a:rPr lang="ru-RU" b="1" dirty="0" smtClean="0"/>
              <a:t>выдвигающей </a:t>
            </a:r>
            <a:r>
              <a:rPr lang="ru-RU" b="1" dirty="0"/>
              <a:t>цели, отражающей интересы и потребности сотрудников, </a:t>
            </a:r>
            <a:r>
              <a:rPr lang="ru-RU" b="1" dirty="0" smtClean="0"/>
              <a:t>умеющей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убедительно доказывать необходимость предлагаемых ими инноваций; </a:t>
            </a:r>
          </a:p>
          <a:p>
            <a:r>
              <a:rPr lang="ru-RU" b="1" dirty="0"/>
              <a:t>-	возраста работников (молодые сотрудники проявляют большую</a:t>
            </a:r>
            <a:br>
              <a:rPr lang="ru-RU" b="1" dirty="0"/>
            </a:br>
            <a:r>
              <a:rPr lang="ru-RU" b="1" dirty="0"/>
              <a:t>общественную активность, а работники среднего возраста </a:t>
            </a:r>
            <a:r>
              <a:rPr lang="ru-RU" b="1" dirty="0" smtClean="0"/>
              <a:t>отличают­ся </a:t>
            </a:r>
            <a:r>
              <a:rPr lang="ru-RU" b="1" dirty="0"/>
              <a:t>высокой трудовой активностью).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96610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040" y="106680"/>
            <a:ext cx="11567160" cy="675132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В свою очередь, </a:t>
            </a:r>
            <a:r>
              <a:rPr lang="ru-RU" b="1" u="sng" dirty="0"/>
              <a:t>трудовая активность сотрудников благоприятно отражается на:</a:t>
            </a:r>
          </a:p>
          <a:p>
            <a:pPr lvl="0"/>
            <a:r>
              <a:rPr lang="ru-RU" b="1" dirty="0"/>
              <a:t>результативности и продуктивности труда;</a:t>
            </a:r>
          </a:p>
          <a:p>
            <a:pPr lvl="0"/>
            <a:r>
              <a:rPr lang="ru-RU" b="1" dirty="0"/>
              <a:t>производительности труда;</a:t>
            </a:r>
          </a:p>
          <a:p>
            <a:pPr lvl="0"/>
            <a:r>
              <a:rPr lang="ru-RU" b="1" dirty="0"/>
              <a:t>социально-психологическом климате;</a:t>
            </a:r>
          </a:p>
          <a:p>
            <a:pPr lvl="0"/>
            <a:r>
              <a:rPr lang="ru-RU" b="1" dirty="0"/>
              <a:t>степени сработанности членов трудового коллектива</a:t>
            </a:r>
            <a:r>
              <a:rPr lang="ru-RU" b="1" dirty="0" smtClean="0"/>
              <a:t>.</a:t>
            </a:r>
          </a:p>
          <a:p>
            <a:r>
              <a:rPr lang="ru-RU" b="1" dirty="0"/>
              <a:t>На удовлетворенность трудом влияют следующие факторы:</a:t>
            </a:r>
          </a:p>
          <a:p>
            <a:pPr lvl="0"/>
            <a:r>
              <a:rPr lang="ru-RU" b="1" dirty="0"/>
              <a:t>результативность труда;</a:t>
            </a:r>
          </a:p>
          <a:p>
            <a:pPr lvl="0"/>
            <a:r>
              <a:rPr lang="ru-RU" b="1" dirty="0"/>
              <a:t>санитарно-гигиенические условия труда;</a:t>
            </a:r>
          </a:p>
          <a:p>
            <a:pPr lvl="0"/>
            <a:r>
              <a:rPr lang="ru-RU" b="1" dirty="0"/>
              <a:t>система организации труда;</a:t>
            </a:r>
          </a:p>
          <a:p>
            <a:pPr lvl="0"/>
            <a:r>
              <a:rPr lang="ru-RU" b="1" dirty="0"/>
              <a:t>система стимулирования труда;</a:t>
            </a:r>
          </a:p>
          <a:p>
            <a:pPr lvl="0"/>
            <a:r>
              <a:rPr lang="ru-RU" b="1" dirty="0"/>
              <a:t>способы выбора человеком профессии и места работы;</a:t>
            </a:r>
          </a:p>
          <a:p>
            <a:pPr lvl="0"/>
            <a:r>
              <a:rPr lang="ru-RU" b="1" dirty="0"/>
              <a:t>престиж профессии;</a:t>
            </a:r>
          </a:p>
          <a:p>
            <a:r>
              <a:rPr lang="ru-RU" b="1" dirty="0"/>
              <a:t>-	способы принятия решений, сложившиеся в организации.</a:t>
            </a:r>
          </a:p>
          <a:p>
            <a:pPr lvl="0"/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52065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7970"/>
            <a:ext cx="10515600" cy="5598993"/>
          </a:xfrm>
        </p:spPr>
        <p:txBody>
          <a:bodyPr/>
          <a:lstStyle/>
          <a:p>
            <a:r>
              <a:rPr lang="ru-RU" sz="3600" b="1" dirty="0"/>
              <a:t>Сплоченность организации, характеризующаяся прочностью, </a:t>
            </a:r>
            <a:r>
              <a:rPr lang="ru-RU" sz="3600" b="1" dirty="0" smtClean="0"/>
              <a:t>един­ством</a:t>
            </a:r>
            <a:r>
              <a:rPr lang="ru-RU" sz="3600" b="1" dirty="0"/>
              <a:t>, устойчивостью межличностных взаимоотношений, влияет на:</a:t>
            </a:r>
          </a:p>
          <a:p>
            <a:pPr lvl="0"/>
            <a:r>
              <a:rPr lang="ru-RU" sz="3600" b="1" dirty="0"/>
              <a:t>производительность труда;</a:t>
            </a:r>
          </a:p>
          <a:p>
            <a:pPr lvl="0"/>
            <a:r>
              <a:rPr lang="ru-RU" sz="3600" b="1" dirty="0"/>
              <a:t>продуктивность;</a:t>
            </a:r>
          </a:p>
          <a:p>
            <a:pPr lvl="0"/>
            <a:r>
              <a:rPr lang="ru-RU" sz="3600" b="1" dirty="0"/>
              <a:t>уровень трудовой и общественной активности;</a:t>
            </a:r>
          </a:p>
          <a:p>
            <a:pPr lvl="0"/>
            <a:r>
              <a:rPr lang="ru-RU" sz="3600" b="1" dirty="0"/>
              <a:t>текучесть кадров.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04963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120" y="405442"/>
            <a:ext cx="11765280" cy="6345878"/>
          </a:xfrm>
        </p:spPr>
        <p:txBody>
          <a:bodyPr>
            <a:noAutofit/>
          </a:bodyPr>
          <a:lstStyle/>
          <a:p>
            <a:r>
              <a:rPr lang="ru-RU" b="1" dirty="0"/>
              <a:t>В целом исследования социальных психологов на промышлен­ных предприятиях показывают, что комплексная оценка эффективно­сти организаций может быть произведена лишь в том случае, если учтены и объективные, и субъективные факторы. </a:t>
            </a:r>
            <a:endParaRPr lang="ru-RU" b="1" dirty="0" smtClean="0"/>
          </a:p>
          <a:p>
            <a:r>
              <a:rPr lang="ru-RU" b="1" dirty="0" smtClean="0"/>
              <a:t>Ю</a:t>
            </a:r>
            <a:r>
              <a:rPr lang="ru-RU" b="1" dirty="0"/>
              <a:t>. П. Платонов </a:t>
            </a:r>
            <a:r>
              <a:rPr lang="ru-RU" b="1" dirty="0" smtClean="0"/>
              <a:t>на </a:t>
            </a:r>
            <a:r>
              <a:rPr lang="ru-RU" b="1" dirty="0"/>
              <a:t>основе анализа специальной научной литературы и резуль­татов собственных многолетних исследований в качестве социально-психологических факторов эффективности организации определяет следующие:</a:t>
            </a:r>
          </a:p>
          <a:p>
            <a:r>
              <a:rPr lang="ru-RU" b="1" dirty="0"/>
              <a:t>1. </a:t>
            </a:r>
            <a:r>
              <a:rPr lang="ru-RU" b="1" u="sng" dirty="0"/>
              <a:t>Целенаправленность. </a:t>
            </a:r>
            <a:endParaRPr lang="ru-RU" b="1" u="sng" dirty="0" smtClean="0"/>
          </a:p>
          <a:p>
            <a:r>
              <a:rPr lang="ru-RU" b="1" dirty="0" smtClean="0"/>
              <a:t>Характеризует </a:t>
            </a:r>
            <a:r>
              <a:rPr lang="ru-RU" b="1" dirty="0"/>
              <a:t>готовность организации к Достижению целей совместного взаимодействия. </a:t>
            </a:r>
            <a:endParaRPr lang="ru-RU" b="1" dirty="0" smtClean="0"/>
          </a:p>
          <a:p>
            <a:r>
              <a:rPr lang="ru-RU" b="1" dirty="0" smtClean="0"/>
              <a:t>Цель </a:t>
            </a:r>
            <a:r>
              <a:rPr lang="ru-RU" b="1" dirty="0"/>
              <a:t>совместной Деятельности выражает потребности, интересы, ценностные ориен­тации членов трудового коллектива, их идеальное представление </a:t>
            </a:r>
            <a:r>
              <a:rPr lang="ru-RU" b="1" dirty="0" smtClean="0"/>
              <a:t>будущего </a:t>
            </a:r>
            <a:r>
              <a:rPr lang="ru-RU" b="1" dirty="0"/>
              <a:t>результата, что, в свою очередь, определяет средства и спосо­бы взаимодействия.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022465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0550"/>
            <a:ext cx="10515600" cy="6547449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2 </a:t>
            </a:r>
            <a:r>
              <a:rPr lang="ru-RU" b="1" u="sng" dirty="0" err="1" smtClean="0"/>
              <a:t>Мотивированность</a:t>
            </a:r>
            <a:r>
              <a:rPr lang="ru-RU" b="1" u="sng" dirty="0"/>
              <a:t>. </a:t>
            </a:r>
            <a:endParaRPr lang="ru-RU" b="1" u="sng" dirty="0" smtClean="0"/>
          </a:p>
          <a:p>
            <a:r>
              <a:rPr lang="ru-RU" b="1" dirty="0" smtClean="0"/>
              <a:t>Раскрывает </a:t>
            </a:r>
            <a:r>
              <a:rPr lang="ru-RU" b="1" dirty="0"/>
              <a:t>причины трудовой, </a:t>
            </a:r>
            <a:r>
              <a:rPr lang="ru-RU" b="1" dirty="0" smtClean="0"/>
              <a:t>познавательной</a:t>
            </a:r>
            <a:r>
              <a:rPr lang="ru-RU" b="1" dirty="0"/>
              <a:t>, коммуникативной и прочей активности членов группы, конкретной ситуации социального взаимодействия мотивация </a:t>
            </a:r>
            <a:r>
              <a:rPr lang="ru-RU" b="1" dirty="0" smtClean="0"/>
              <a:t>выполняет </a:t>
            </a:r>
            <a:r>
              <a:rPr lang="ru-RU" b="1" dirty="0"/>
              <a:t>три психологические функции: побуждающую, </a:t>
            </a:r>
            <a:r>
              <a:rPr lang="ru-RU" b="1" dirty="0" err="1" smtClean="0"/>
              <a:t>направлящую</a:t>
            </a:r>
            <a:r>
              <a:rPr lang="ru-RU" b="1" dirty="0" smtClean="0"/>
              <a:t> </a:t>
            </a:r>
            <a:r>
              <a:rPr lang="ru-RU" b="1" dirty="0"/>
              <a:t>и регулирующую. </a:t>
            </a:r>
            <a:endParaRPr lang="ru-RU" b="1" dirty="0" smtClean="0"/>
          </a:p>
          <a:p>
            <a:r>
              <a:rPr lang="ru-RU" b="1" i="1" dirty="0" smtClean="0"/>
              <a:t>Побуждающая </a:t>
            </a:r>
            <a:r>
              <a:rPr lang="ru-RU" b="1" i="1" dirty="0"/>
              <a:t>функция </a:t>
            </a:r>
            <a:r>
              <a:rPr lang="ru-RU" b="1" dirty="0"/>
              <a:t>состоит в </a:t>
            </a:r>
            <a:r>
              <a:rPr lang="ru-RU" b="1" dirty="0" smtClean="0"/>
              <a:t>осознании </a:t>
            </a:r>
            <a:r>
              <a:rPr lang="ru-RU" b="1" dirty="0"/>
              <a:t>человеком потребности в совместном с другими людьми </a:t>
            </a:r>
            <a:r>
              <a:rPr lang="ru-RU" b="1" dirty="0" smtClean="0"/>
              <a:t>достижении </a:t>
            </a:r>
            <a:r>
              <a:rPr lang="ru-RU" b="1" dirty="0"/>
              <a:t>целей группы и является «пусковой кнопкой» деятельности </a:t>
            </a:r>
            <a:r>
              <a:rPr lang="ru-RU" b="1" dirty="0" smtClean="0"/>
              <a:t>.</a:t>
            </a:r>
          </a:p>
          <a:p>
            <a:r>
              <a:rPr lang="ru-RU" b="1" i="1" dirty="0" smtClean="0"/>
              <a:t>Направляющая </a:t>
            </a:r>
            <a:r>
              <a:rPr lang="ru-RU" b="1" i="1" dirty="0"/>
              <a:t>функция </a:t>
            </a:r>
            <a:r>
              <a:rPr lang="ru-RU" b="1" dirty="0"/>
              <a:t>определяет цели и способы совместной </a:t>
            </a:r>
            <a:r>
              <a:rPr lang="ru-RU" b="1" dirty="0" smtClean="0"/>
              <a:t>деятельности</a:t>
            </a:r>
            <a:r>
              <a:rPr lang="ru-RU" b="1" dirty="0"/>
              <a:t>, согласованные между всеми членами группы. </a:t>
            </a:r>
            <a:endParaRPr lang="ru-RU" b="1" dirty="0" smtClean="0"/>
          </a:p>
          <a:p>
            <a:r>
              <a:rPr lang="ru-RU" b="1" i="1" dirty="0" smtClean="0"/>
              <a:t>Регулирующая </a:t>
            </a:r>
            <a:r>
              <a:rPr lang="ru-RU" b="1" i="1" dirty="0"/>
              <a:t>функция </a:t>
            </a:r>
            <a:r>
              <a:rPr lang="ru-RU" b="1" dirty="0"/>
              <a:t>способствует выбору наиболее оптимальных и </a:t>
            </a:r>
            <a:r>
              <a:rPr lang="ru-RU" b="1" dirty="0" smtClean="0"/>
              <a:t>законных </a:t>
            </a:r>
            <a:r>
              <a:rPr lang="ru-RU" b="1" dirty="0"/>
              <a:t>средств достижения групповых целей и удовлетворения </a:t>
            </a:r>
            <a:r>
              <a:rPr lang="ru-RU" b="1" dirty="0" smtClean="0"/>
              <a:t>потребностей</a:t>
            </a:r>
            <a:r>
              <a:rPr lang="ru-RU" b="1" dirty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7218075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67640"/>
            <a:ext cx="11612880" cy="6690359"/>
          </a:xfrm>
        </p:spPr>
        <p:txBody>
          <a:bodyPr>
            <a:normAutofit/>
          </a:bodyPr>
          <a:lstStyle/>
          <a:p>
            <a:r>
              <a:rPr lang="ru-RU" b="1" dirty="0"/>
              <a:t>Индивидуальные мотивы совместной деятельности </a:t>
            </a:r>
            <a:r>
              <a:rPr lang="ru-RU" b="1" dirty="0" err="1" smtClean="0"/>
              <a:t>интегрируюся</a:t>
            </a:r>
            <a:r>
              <a:rPr lang="ru-RU" b="1" dirty="0" smtClean="0"/>
              <a:t> </a:t>
            </a:r>
            <a:r>
              <a:rPr lang="ru-RU" b="1" dirty="0"/>
              <a:t>и представляют собой достаточно широкий спектр мотивов, </a:t>
            </a:r>
            <a:r>
              <a:rPr lang="ru-RU" b="1" dirty="0" smtClean="0"/>
              <a:t>среди </a:t>
            </a:r>
            <a:r>
              <a:rPr lang="ru-RU" b="1" dirty="0"/>
              <a:t>которых мы выделяем:</a:t>
            </a:r>
          </a:p>
          <a:p>
            <a:r>
              <a:rPr lang="ru-RU" b="1" dirty="0"/>
              <a:t>а)	меркантильные - мотивы заработка средств существования;</a:t>
            </a:r>
          </a:p>
          <a:p>
            <a:r>
              <a:rPr lang="ru-RU" b="1" dirty="0"/>
              <a:t>б)	коммуникативные - мотивы общения с другими людьми;</a:t>
            </a:r>
          </a:p>
          <a:p>
            <a:r>
              <a:rPr lang="ru-RU" b="1" dirty="0"/>
              <a:t>в)	</a:t>
            </a:r>
            <a:r>
              <a:rPr lang="ru-RU" b="1" dirty="0" err="1"/>
              <a:t>мериториальные</a:t>
            </a:r>
            <a:r>
              <a:rPr lang="ru-RU" b="1" dirty="0"/>
              <a:t> - мотивы заслужить положительную оценку</a:t>
            </a:r>
            <a:r>
              <a:rPr lang="ru-RU" b="1" dirty="0" smtClean="0"/>
              <a:t>,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похвалу, награду со стороны других людей;</a:t>
            </a:r>
          </a:p>
          <a:p>
            <a:r>
              <a:rPr lang="ru-RU" b="1" dirty="0"/>
              <a:t>г)	коллективистские- мотивы трудиться совместно с </a:t>
            </a:r>
            <a:r>
              <a:rPr lang="ru-RU" b="1" dirty="0" smtClean="0"/>
              <a:t>другими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людьми;</a:t>
            </a:r>
          </a:p>
          <a:p>
            <a:r>
              <a:rPr lang="ru-RU" b="1" dirty="0"/>
              <a:t>д)	мотивы полезности - желание трудиться на благо других, </a:t>
            </a:r>
            <a:r>
              <a:rPr lang="ru-RU" b="1" dirty="0" smtClean="0"/>
              <a:t>приносить </a:t>
            </a:r>
            <a:r>
              <a:rPr lang="ru-RU" b="1" dirty="0"/>
              <a:t>пользу, быть необходимым и незаменимым в процессе </a:t>
            </a:r>
            <a:r>
              <a:rPr lang="ru-RU" b="1" dirty="0" smtClean="0"/>
              <a:t>совместной </a:t>
            </a:r>
            <a:r>
              <a:rPr lang="ru-RU" b="1" dirty="0"/>
              <a:t>деятельности;</a:t>
            </a:r>
          </a:p>
          <a:p>
            <a:r>
              <a:rPr lang="ru-RU" b="1" dirty="0"/>
              <a:t>е)	мотивы достижения - желание достигнуть цели, получит</a:t>
            </a:r>
            <a:br>
              <a:rPr lang="ru-RU" b="1" dirty="0"/>
            </a:br>
            <a:r>
              <a:rPr lang="ru-RU" b="1" dirty="0"/>
              <a:t>результат совместного труда, стремление к успеху, </a:t>
            </a:r>
            <a:r>
              <a:rPr lang="ru-RU" b="1" dirty="0" err="1" smtClean="0"/>
              <a:t>самоактуали­зации</a:t>
            </a:r>
            <a:r>
              <a:rPr lang="ru-RU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7133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9562"/>
            <a:ext cx="11064240" cy="6478438"/>
          </a:xfrm>
        </p:spPr>
        <p:txBody>
          <a:bodyPr>
            <a:normAutofit/>
          </a:bodyPr>
          <a:lstStyle/>
          <a:p>
            <a:r>
              <a:rPr lang="ru-RU" b="1" u="sng" dirty="0"/>
              <a:t>3. Эмоциональность. </a:t>
            </a:r>
            <a:endParaRPr lang="ru-RU" b="1" u="sng" dirty="0" smtClean="0"/>
          </a:p>
          <a:p>
            <a:r>
              <a:rPr lang="ru-RU" b="1" dirty="0" smtClean="0"/>
              <a:t>Проявляется </a:t>
            </a:r>
            <a:r>
              <a:rPr lang="ru-RU" b="1" dirty="0"/>
              <a:t>в эмоциональном </a:t>
            </a:r>
            <a:r>
              <a:rPr lang="ru-RU" b="1" dirty="0" smtClean="0"/>
              <a:t>отношении </a:t>
            </a:r>
            <a:r>
              <a:rPr lang="ru-RU" b="1" dirty="0"/>
              <a:t>людей к взаимодействию, прежде всего в специфике </a:t>
            </a:r>
            <a:r>
              <a:rPr lang="ru-RU" b="1" dirty="0" smtClean="0"/>
              <a:t>эмоциональных, неформальных </a:t>
            </a:r>
            <a:r>
              <a:rPr lang="ru-RU" b="1" dirty="0"/>
              <a:t>отношений в организации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Возникает при </a:t>
            </a:r>
            <a:r>
              <a:rPr lang="ru-RU" b="1" dirty="0" smtClean="0"/>
              <a:t>переживании </a:t>
            </a:r>
            <a:r>
              <a:rPr lang="ru-RU" b="1" dirty="0"/>
              <a:t>людьми близких по направленности и интенсивности </a:t>
            </a:r>
            <a:r>
              <a:rPr lang="ru-RU" b="1" dirty="0" smtClean="0"/>
              <a:t>эмоциональных </a:t>
            </a:r>
            <a:r>
              <a:rPr lang="ru-RU" b="1" dirty="0"/>
              <a:t>состояний. </a:t>
            </a:r>
            <a:endParaRPr lang="ru-RU" b="1" dirty="0" smtClean="0"/>
          </a:p>
          <a:p>
            <a:r>
              <a:rPr lang="ru-RU" b="1" dirty="0" smtClean="0"/>
              <a:t>Групповые </a:t>
            </a:r>
            <a:r>
              <a:rPr lang="ru-RU" b="1" dirty="0"/>
              <a:t>эмоции выражаются в сходных способах </a:t>
            </a:r>
            <a:r>
              <a:rPr lang="ru-RU" b="1" i="1" dirty="0" smtClean="0"/>
              <a:t> </a:t>
            </a:r>
            <a:r>
              <a:rPr lang="ru-RU" b="1" dirty="0"/>
              <a:t>переживания членами организации одних и тех же событий, </a:t>
            </a:r>
            <a:r>
              <a:rPr lang="ru-RU" b="1" dirty="0" smtClean="0"/>
              <a:t>подобии </a:t>
            </a:r>
            <a:r>
              <a:rPr lang="ru-RU" b="1" dirty="0"/>
              <a:t>настроений, особенностях эмоциональных взаимоотношений (</a:t>
            </a:r>
            <a:r>
              <a:rPr lang="ru-RU" b="1" dirty="0" smtClean="0"/>
              <a:t>симпатия</a:t>
            </a:r>
            <a:r>
              <a:rPr lang="ru-RU" b="1" dirty="0"/>
              <a:t>, антипатия, дружба и пр.). </a:t>
            </a:r>
            <a:endParaRPr lang="ru-RU" b="1" dirty="0" smtClean="0"/>
          </a:p>
          <a:p>
            <a:r>
              <a:rPr lang="ru-RU" b="1" dirty="0" smtClean="0"/>
              <a:t>Интенсивность </a:t>
            </a:r>
            <a:r>
              <a:rPr lang="ru-RU" b="1" dirty="0"/>
              <a:t>и </a:t>
            </a:r>
            <a:r>
              <a:rPr lang="ru-RU" b="1" dirty="0" smtClean="0"/>
              <a:t>направленность: </a:t>
            </a:r>
            <a:r>
              <a:rPr lang="ru-RU" b="1" dirty="0"/>
              <a:t>эмоциональности группы может оказывать стимулирующее или </a:t>
            </a:r>
            <a:r>
              <a:rPr lang="ru-RU" b="1" dirty="0" smtClean="0"/>
              <a:t>подавляющее </a:t>
            </a:r>
            <a:r>
              <a:rPr lang="ru-RU" b="1" dirty="0"/>
              <a:t>влияние на его эффективность.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95383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448574"/>
            <a:ext cx="11932920" cy="6302746"/>
          </a:xfrm>
        </p:spPr>
        <p:txBody>
          <a:bodyPr>
            <a:normAutofit/>
          </a:bodyPr>
          <a:lstStyle/>
          <a:p>
            <a:pPr lvl="0"/>
            <a:r>
              <a:rPr lang="ru-RU" sz="3200" b="1" u="sng" dirty="0" smtClean="0"/>
              <a:t>4 Стрессоустойчивость. </a:t>
            </a:r>
          </a:p>
          <a:p>
            <a:pPr lvl="0"/>
            <a:r>
              <a:rPr lang="ru-RU" sz="3200" b="1" dirty="0" smtClean="0"/>
              <a:t>Характеризует </a:t>
            </a:r>
            <a:r>
              <a:rPr lang="ru-RU" sz="3200" b="1" dirty="0"/>
              <a:t>способность организации</a:t>
            </a:r>
            <a:br>
              <a:rPr lang="ru-RU" sz="3200" b="1" dirty="0"/>
            </a:br>
            <a:r>
              <a:rPr lang="ru-RU" sz="3200" b="1" dirty="0" smtClean="0"/>
              <a:t>согласованно </a:t>
            </a:r>
            <a:r>
              <a:rPr lang="ru-RU" sz="3200" b="1" dirty="0"/>
              <a:t>и быстро мобилизовать эмоционально-волевой </a:t>
            </a:r>
            <a:r>
              <a:rPr lang="ru-RU" sz="3200" b="1" dirty="0" smtClean="0"/>
              <a:t>потен­циал </a:t>
            </a:r>
            <a:r>
              <a:rPr lang="ru-RU" sz="3200" b="1" dirty="0"/>
              <a:t>людей для противодействия различного рода </a:t>
            </a:r>
            <a:r>
              <a:rPr lang="ru-RU" sz="3200" b="1" dirty="0" smtClean="0"/>
              <a:t>деструктивным силам</a:t>
            </a:r>
            <a:r>
              <a:rPr lang="ru-RU" sz="3200" b="1" dirty="0"/>
              <a:t>. </a:t>
            </a:r>
            <a:endParaRPr lang="ru-RU" sz="3200" b="1" dirty="0" smtClean="0"/>
          </a:p>
          <a:p>
            <a:pPr lvl="0"/>
            <a:r>
              <a:rPr lang="ru-RU" sz="3200" b="1" dirty="0" smtClean="0"/>
              <a:t>Стрессоустойчивость </a:t>
            </a:r>
            <a:r>
              <a:rPr lang="ru-RU" sz="3200" b="1" dirty="0"/>
              <a:t>обеспечивается степенью включенности</a:t>
            </a:r>
            <a:br>
              <a:rPr lang="ru-RU" sz="3200" b="1" dirty="0"/>
            </a:br>
            <a:r>
              <a:rPr lang="ru-RU" sz="3200" b="1" dirty="0"/>
              <a:t>членов группы в совместную деятельность и мобилизует </a:t>
            </a:r>
            <a:r>
              <a:rPr lang="ru-RU" sz="3200" b="1" dirty="0" smtClean="0"/>
              <a:t>внутренние резервы </a:t>
            </a:r>
            <a:r>
              <a:rPr lang="ru-RU" sz="3200" b="1" dirty="0"/>
              <a:t>их трудовой активности. </a:t>
            </a:r>
            <a:endParaRPr lang="ru-RU" sz="3200" b="1" dirty="0" smtClean="0"/>
          </a:p>
          <a:p>
            <a:pPr lvl="0"/>
            <a:r>
              <a:rPr lang="ru-RU" sz="3200" b="1" dirty="0" smtClean="0"/>
              <a:t>По </a:t>
            </a:r>
            <a:r>
              <a:rPr lang="ru-RU" sz="3200" b="1" dirty="0"/>
              <a:t>мере усиления </a:t>
            </a:r>
            <a:r>
              <a:rPr lang="ru-RU" sz="3200" b="1" dirty="0" err="1" smtClean="0"/>
              <a:t>стрессогенного</a:t>
            </a:r>
            <a:r>
              <a:rPr lang="ru-RU" sz="3200" b="1" dirty="0"/>
              <a:t> </a:t>
            </a:r>
            <a:r>
              <a:rPr lang="ru-RU" sz="3200" b="1" dirty="0" smtClean="0"/>
              <a:t>воздействия </a:t>
            </a:r>
            <a:r>
              <a:rPr lang="ru-RU" sz="3200" b="1" dirty="0"/>
              <a:t>эффективность деятельности и уровень трудовой </a:t>
            </a:r>
            <a:r>
              <a:rPr lang="ru-RU" sz="3200" b="1" dirty="0" smtClean="0"/>
              <a:t>актив­ности </a:t>
            </a:r>
            <a:r>
              <a:rPr lang="ru-RU" sz="3200" b="1" dirty="0"/>
              <a:t>начинают резко падать.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877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9780"/>
            <a:ext cx="11932920" cy="6668219"/>
          </a:xfrm>
        </p:spPr>
        <p:txBody>
          <a:bodyPr>
            <a:normAutofit/>
          </a:bodyPr>
          <a:lstStyle/>
          <a:p>
            <a:pPr lvl="0"/>
            <a:r>
              <a:rPr lang="ru-RU" sz="3200" b="1" u="sng" dirty="0" smtClean="0"/>
              <a:t>5.Интегративность.</a:t>
            </a:r>
          </a:p>
          <a:p>
            <a:pPr lvl="0"/>
            <a:r>
              <a:rPr lang="ru-RU" sz="3200" b="1" dirty="0" smtClean="0"/>
              <a:t> </a:t>
            </a:r>
            <a:r>
              <a:rPr lang="ru-RU" sz="3200" b="1" dirty="0"/>
              <a:t>Обеспечивает необходимый уровень </a:t>
            </a:r>
            <a:r>
              <a:rPr lang="ru-RU" sz="3200" b="1" dirty="0" smtClean="0"/>
              <a:t>единства мнений</a:t>
            </a:r>
            <a:r>
              <a:rPr lang="ru-RU" sz="3200" b="1" dirty="0"/>
              <a:t>, согласованности действий, структурированности </a:t>
            </a:r>
            <a:r>
              <a:rPr lang="ru-RU" sz="3200" b="1" dirty="0" smtClean="0"/>
              <a:t>обязанно­стей </a:t>
            </a:r>
            <a:r>
              <a:rPr lang="ru-RU" sz="3200" b="1" dirty="0"/>
              <a:t>(функций). </a:t>
            </a:r>
            <a:endParaRPr lang="ru-RU" sz="3200" b="1" dirty="0" smtClean="0"/>
          </a:p>
          <a:p>
            <a:pPr lvl="0"/>
            <a:r>
              <a:rPr lang="ru-RU" sz="3200" b="1" dirty="0" smtClean="0"/>
              <a:t>Высокая </a:t>
            </a:r>
            <a:r>
              <a:rPr lang="ru-RU" sz="3200" b="1" dirty="0"/>
              <a:t>социально-психологическая </a:t>
            </a:r>
            <a:r>
              <a:rPr lang="ru-RU" sz="3200" b="1" dirty="0" err="1"/>
              <a:t>интегративность</a:t>
            </a: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/>
              <a:t>является важным условием эффективности организации и </a:t>
            </a:r>
            <a:r>
              <a:rPr lang="ru-RU" sz="3200" b="1" dirty="0" smtClean="0"/>
              <a:t>свидетель­ствует </a:t>
            </a:r>
            <a:r>
              <a:rPr lang="ru-RU" sz="3200" b="1" dirty="0"/>
              <a:t>о ее социально-психологической зрелости.</a:t>
            </a:r>
          </a:p>
          <a:p>
            <a:r>
              <a:rPr lang="ru-RU" sz="3200" b="1" u="sng" dirty="0"/>
              <a:t>6.	Организованность. </a:t>
            </a:r>
            <a:endParaRPr lang="ru-RU" sz="3200" b="1" u="sng" dirty="0" smtClean="0"/>
          </a:p>
          <a:p>
            <a:r>
              <a:rPr lang="ru-RU" sz="3200" b="1" dirty="0" smtClean="0"/>
              <a:t>Обусловленная </a:t>
            </a:r>
            <a:r>
              <a:rPr lang="ru-RU" sz="3200" b="1" dirty="0"/>
              <a:t>особенностями </a:t>
            </a:r>
            <a:r>
              <a:rPr lang="ru-RU" sz="3200" b="1" dirty="0" smtClean="0"/>
              <a:t>процессов управления </a:t>
            </a:r>
            <a:r>
              <a:rPr lang="ru-RU" sz="3200" b="1" dirty="0"/>
              <a:t>и самоуправления, а также спецификой </a:t>
            </a:r>
            <a:r>
              <a:rPr lang="ru-RU" sz="3200" b="1" dirty="0" smtClean="0"/>
              <a:t>структурно-функционального </a:t>
            </a:r>
            <a:r>
              <a:rPr lang="ru-RU" sz="3200" b="1" dirty="0"/>
              <a:t>взаимодействия членов группы, организованность </a:t>
            </a:r>
            <a:r>
              <a:rPr lang="ru-RU" sz="3200" b="1" dirty="0" smtClean="0"/>
              <a:t>яв­ляется </a:t>
            </a:r>
            <a:r>
              <a:rPr lang="ru-RU" sz="3200" b="1" dirty="0"/>
              <a:t>главной предпосылкой эффективности их совместной </a:t>
            </a:r>
            <a:r>
              <a:rPr lang="ru-RU" sz="3200" b="1" dirty="0" smtClean="0"/>
              <a:t>деятель­ности</a:t>
            </a:r>
            <a:r>
              <a:rPr lang="ru-RU" sz="3200" b="1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55556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275"/>
            <a:ext cx="10515600" cy="6021688"/>
          </a:xfrm>
        </p:spPr>
        <p:txBody>
          <a:bodyPr>
            <a:normAutofit/>
          </a:bodyPr>
          <a:lstStyle/>
          <a:p>
            <a:r>
              <a:rPr lang="ru-RU" sz="3600" b="1" dirty="0"/>
              <a:t>Таким образом, перечисленные факторы эффективности </a:t>
            </a:r>
            <a:r>
              <a:rPr lang="ru-RU" sz="3600" b="1" dirty="0" smtClean="0"/>
              <a:t>организации </a:t>
            </a:r>
            <a:r>
              <a:rPr lang="ru-RU" sz="3600" b="1" dirty="0"/>
              <a:t>предстают как ее социально-психологические характеристики, обеспечивающие достижение поставленных целей, получение необ­ходимого результата, повышение производительности индивидуаль­ного и совместного труда.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96801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9562"/>
            <a:ext cx="10515600" cy="5797401"/>
          </a:xfrm>
        </p:spPr>
        <p:txBody>
          <a:bodyPr>
            <a:normAutofit/>
          </a:bodyPr>
          <a:lstStyle/>
          <a:p>
            <a:r>
              <a:rPr lang="ru-RU" sz="3200" b="1" dirty="0"/>
              <a:t>Одной из причин организационного бума в последние сто лет явилась индустриализация, обусловившая фундаментальный переход от преобладавшего в то время аграрного типа хозяйствования и сельской культуры к индустриальному обществу и городской культуре. </a:t>
            </a:r>
            <a:endParaRPr lang="ru-RU" sz="3200" b="1" dirty="0" smtClean="0"/>
          </a:p>
          <a:p>
            <a:r>
              <a:rPr lang="ru-RU" sz="3200" b="1" dirty="0" smtClean="0"/>
              <a:t>Эти </a:t>
            </a:r>
            <a:r>
              <a:rPr lang="ru-RU" sz="3200" b="1" dirty="0"/>
              <a:t>изменения породили новый тип жизни, характеризующийся неведомыми человечеству ранее </a:t>
            </a:r>
            <a:r>
              <a:rPr lang="ru-RU" sz="3200" b="1" i="1" dirty="0"/>
              <a:t>близостью , зависимостью </a:t>
            </a:r>
            <a:r>
              <a:rPr lang="ru-RU" sz="3200" b="1" dirty="0"/>
              <a:t>людей между собой.</a:t>
            </a:r>
          </a:p>
          <a:p>
            <a:r>
              <a:rPr lang="ru-RU" sz="3200" b="1" dirty="0"/>
              <a:t>Традиционно в той или иной форме организация рассматривается как инструмент достижения целей. </a:t>
            </a:r>
            <a:endParaRPr lang="ru-RU" sz="3200" b="1" dirty="0" smtClean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0343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-137160"/>
            <a:ext cx="12192000" cy="699516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Понятие </a:t>
            </a:r>
            <a:r>
              <a:rPr lang="ru-RU" sz="3200" b="1" dirty="0"/>
              <a:t>«организация» употребляется двояко. </a:t>
            </a:r>
            <a:endParaRPr lang="ru-RU" sz="3200" b="1" dirty="0" smtClean="0"/>
          </a:p>
          <a:p>
            <a:r>
              <a:rPr lang="ru-RU" sz="3200" b="1" dirty="0" smtClean="0"/>
              <a:t>С </a:t>
            </a:r>
            <a:r>
              <a:rPr lang="ru-RU" sz="3200" b="1" dirty="0"/>
              <a:t>одной стороны, организация - это один из процессов </a:t>
            </a:r>
            <a:r>
              <a:rPr lang="ru-RU" sz="3200" b="1" dirty="0" smtClean="0"/>
              <a:t>управления </a:t>
            </a:r>
            <a:r>
              <a:rPr lang="ru-RU" sz="3200" b="1" dirty="0"/>
              <a:t>социальной системой. </a:t>
            </a:r>
            <a:endParaRPr lang="ru-RU" sz="3200" b="1" dirty="0" smtClean="0"/>
          </a:p>
          <a:p>
            <a:r>
              <a:rPr lang="ru-RU" sz="3200" b="1" dirty="0" smtClean="0"/>
              <a:t>С </a:t>
            </a:r>
            <a:r>
              <a:rPr lang="ru-RU" sz="3200" b="1" dirty="0"/>
              <a:t>другой стороны, организация представляет собой один из видов социальной системы.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общем плане организацию можно определить как объединение людей, на­правленное на достижение социально-экономических целей и </a:t>
            </a:r>
            <a:r>
              <a:rPr lang="ru-RU" sz="3200" b="1" dirty="0" smtClean="0"/>
              <a:t>удовлетворение </a:t>
            </a:r>
            <a:r>
              <a:rPr lang="ru-RU" sz="3200" b="1" dirty="0"/>
              <a:t>интересов посредством совместной трудовой </a:t>
            </a:r>
            <a:r>
              <a:rPr lang="ru-RU" sz="3200" b="1" dirty="0" smtClean="0"/>
              <a:t>деятельности </a:t>
            </a:r>
            <a:r>
              <a:rPr lang="ru-RU" sz="3200" b="1" dirty="0"/>
              <a:t>и имеющее правовой статус, определяемый законами обще­ства. </a:t>
            </a:r>
            <a:endParaRPr lang="ru-RU" sz="3200" b="1" dirty="0" smtClean="0"/>
          </a:p>
          <a:p>
            <a:r>
              <a:rPr lang="ru-RU" sz="3200" b="1" dirty="0" smtClean="0"/>
              <a:t>Таким образом, «Организация </a:t>
            </a:r>
            <a:r>
              <a:rPr lang="ru-RU" sz="3200" b="1" dirty="0"/>
              <a:t>представляет собой сознательно координируемое социальное образование с определенными границами, функционирующее на относительно постоянной основе для достижения общей цели или целей».</a:t>
            </a:r>
          </a:p>
          <a:p>
            <a:r>
              <a:rPr lang="ru-RU" sz="3200" dirty="0"/>
              <a:t> 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49816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3309" y="971610"/>
            <a:ext cx="10515600" cy="4351338"/>
          </a:xfrm>
        </p:spPr>
        <p:txBody>
          <a:bodyPr>
            <a:noAutofit/>
          </a:bodyPr>
          <a:lstStyle/>
          <a:p>
            <a:r>
              <a:rPr lang="ru-RU" sz="3600" b="1" dirty="0"/>
              <a:t>Критерием, отличающим социальную организацию от всех других видов социальных групп, является определенная структура отношений и система взаимосвязанных интересов, мотивирующих трудовую деятельность</a:t>
            </a:r>
            <a:r>
              <a:rPr lang="ru-RU" sz="3600" b="1" dirty="0" smtClean="0"/>
              <a:t>.</a:t>
            </a:r>
          </a:p>
          <a:p>
            <a:r>
              <a:rPr lang="ru-RU" sz="3600" b="1" dirty="0" smtClean="0"/>
              <a:t> </a:t>
            </a:r>
            <a:r>
              <a:rPr lang="ru-RU" sz="3600" b="1" dirty="0"/>
              <a:t>По мнению А. Л. Свенцицкого, организа­цию самым общим образом можно определить как группу с диф­ференциацией ролей.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281480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2475"/>
            <a:ext cx="10515600" cy="5564488"/>
          </a:xfrm>
        </p:spPr>
        <p:txBody>
          <a:bodyPr>
            <a:normAutofit/>
          </a:bodyPr>
          <a:lstStyle/>
          <a:p>
            <a:r>
              <a:rPr lang="ru-RU" sz="3200" b="1" dirty="0"/>
              <a:t>В </a:t>
            </a:r>
            <a:r>
              <a:rPr lang="ru-RU" sz="3200" b="1" dirty="0" smtClean="0"/>
              <a:t>социальной </a:t>
            </a:r>
            <a:r>
              <a:rPr lang="ru-RU" sz="3200" b="1" dirty="0"/>
              <a:t>психологии понятие «организация»</a:t>
            </a:r>
            <a:br>
              <a:rPr lang="ru-RU" sz="3200" b="1" dirty="0"/>
            </a:br>
            <a:r>
              <a:rPr lang="ru-RU" sz="3200" b="1" dirty="0"/>
              <a:t>тесно связано с понятием «группа</a:t>
            </a:r>
            <a:r>
              <a:rPr lang="ru-RU" sz="3200" b="1" dirty="0" smtClean="0"/>
              <a:t>».</a:t>
            </a:r>
          </a:p>
          <a:p>
            <a:r>
              <a:rPr lang="ru-RU" sz="3200" b="1" dirty="0" smtClean="0"/>
              <a:t> </a:t>
            </a:r>
            <a:r>
              <a:rPr lang="ru-RU" sz="3200" b="1" dirty="0"/>
              <a:t>Группа представляет собой </a:t>
            </a:r>
            <a:r>
              <a:rPr lang="ru-RU" sz="3200" b="1" dirty="0" smtClean="0"/>
              <a:t>эле­мент </a:t>
            </a:r>
            <a:r>
              <a:rPr lang="ru-RU" sz="3200" b="1" dirty="0"/>
              <a:t>социальной структуры общества.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самом широком плане </a:t>
            </a:r>
            <a:r>
              <a:rPr lang="ru-RU" sz="3200" b="1" dirty="0" smtClean="0"/>
              <a:t>соци­альная </a:t>
            </a:r>
            <a:r>
              <a:rPr lang="ru-RU" sz="3200" b="1" dirty="0"/>
              <a:t>группа - это общность людей, выделяемая из целостной </a:t>
            </a:r>
            <a:r>
              <a:rPr lang="ru-RU" sz="3200" b="1" dirty="0" smtClean="0"/>
              <a:t>соци­альной </a:t>
            </a:r>
            <a:r>
              <a:rPr lang="ru-RU" sz="3200" b="1" dirty="0"/>
              <a:t>системы на основе определенного признака. </a:t>
            </a:r>
            <a:endParaRPr lang="ru-RU" sz="3200" b="1" dirty="0" smtClean="0"/>
          </a:p>
          <a:p>
            <a:r>
              <a:rPr lang="ru-RU" sz="3200" b="1" dirty="0" smtClean="0"/>
              <a:t>В зависимости от </a:t>
            </a:r>
            <a:r>
              <a:rPr lang="ru-RU" sz="3200" b="1" dirty="0"/>
              <a:t>такого признака возможны минимум три классификации </a:t>
            </a:r>
            <a:r>
              <a:rPr lang="ru-RU" sz="3200" b="1" dirty="0" smtClean="0"/>
              <a:t>социальных </a:t>
            </a:r>
            <a:r>
              <a:rPr lang="ru-RU" sz="3200" b="1" dirty="0"/>
              <a:t>групп.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778166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60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КЛАССИФИКАЦИИ СОЦИАЛЬНЫХ ГРУПП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20" y="975360"/>
            <a:ext cx="11795760" cy="5775960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В </a:t>
            </a:r>
            <a:r>
              <a:rPr lang="ru-RU" b="1" u="sng" dirty="0"/>
              <a:t>основу первой классификаций положен такой критерий (при­знак), как </a:t>
            </a:r>
            <a:r>
              <a:rPr lang="ru-RU" b="1" i="1" u="sng" dirty="0"/>
              <a:t>численность, </a:t>
            </a:r>
            <a:r>
              <a:rPr lang="ru-RU" b="1" dirty="0"/>
              <a:t>т. е. количество людей, являющихся членами группы. </a:t>
            </a:r>
            <a:endParaRPr lang="ru-RU" b="1" dirty="0" smtClean="0"/>
          </a:p>
          <a:p>
            <a:r>
              <a:rPr lang="ru-RU" b="1" dirty="0" smtClean="0"/>
              <a:t>Соответственно </a:t>
            </a:r>
            <a:r>
              <a:rPr lang="ru-RU" b="1" dirty="0"/>
              <a:t>существуют три типа групп:</a:t>
            </a:r>
          </a:p>
          <a:p>
            <a:r>
              <a:rPr lang="ru-RU" b="1" dirty="0"/>
              <a:t>1) малая группа -немногочисленная общность людей, находящих­ся между собой в непосредственном личном контакте и взаимодействии</a:t>
            </a:r>
            <a:r>
              <a:rPr lang="ru-RU" b="1" dirty="0" smtClean="0"/>
              <a:t>;</a:t>
            </a:r>
          </a:p>
          <a:p>
            <a:r>
              <a:rPr lang="ru-RU" b="1" dirty="0"/>
              <a:t>2) средняя группа - относительно многочисленная общность </a:t>
            </a:r>
            <a:r>
              <a:rPr lang="ru-RU" b="1" dirty="0" smtClean="0"/>
              <a:t>людей</a:t>
            </a:r>
            <a:r>
              <a:rPr lang="ru-RU" b="1" dirty="0"/>
              <a:t>, находящихся в опосредованном функциональном взаимодействии; </a:t>
            </a:r>
          </a:p>
          <a:p>
            <a:r>
              <a:rPr lang="ru-RU" b="1" dirty="0"/>
              <a:t>3) большая группа- многочисленная общность людей, </a:t>
            </a:r>
            <a:r>
              <a:rPr lang="ru-RU" b="1" dirty="0" smtClean="0"/>
              <a:t>находящихся </a:t>
            </a:r>
            <a:r>
              <a:rPr lang="ru-RU" b="1" dirty="0"/>
              <a:t>в социально-структурной зависимости друг от друга.	</a:t>
            </a:r>
          </a:p>
          <a:p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табл. 1 представлены основные различия между малыми, </a:t>
            </a:r>
            <a:r>
              <a:rPr lang="ru-RU" b="1" dirty="0" smtClean="0"/>
              <a:t>средними </a:t>
            </a:r>
            <a:r>
              <a:rPr lang="ru-RU" b="1" dirty="0"/>
              <a:t>и большими группами.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977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3587</Words>
  <Application>Microsoft Office PowerPoint</Application>
  <PresentationFormat>Широкоэкранный</PresentationFormat>
  <Paragraphs>286</Paragraphs>
  <Slides>49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4" baseType="lpstr">
      <vt:lpstr>Arial</vt:lpstr>
      <vt:lpstr>Calibri</vt:lpstr>
      <vt:lpstr>Calibri Light</vt:lpstr>
      <vt:lpstr>Times New Roman</vt:lpstr>
      <vt:lpstr>Office Theme</vt:lpstr>
      <vt:lpstr>Основные характеристики организации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КЛАССИФИКАЦИИ СОЦИАЛЬНЫХ ГРУПП </vt:lpstr>
      <vt:lpstr>Таблица - Основные различия между группами </vt:lpstr>
      <vt:lpstr>Презентация PowerPoint</vt:lpstr>
      <vt:lpstr>Презентация PowerPoint</vt:lpstr>
      <vt:lpstr>Презентация PowerPoint</vt:lpstr>
      <vt:lpstr>Основные характеристики организации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как открытая система </vt:lpstr>
      <vt:lpstr>Презентация PowerPoint</vt:lpstr>
      <vt:lpstr>Презентация PowerPoint</vt:lpstr>
      <vt:lpstr>Презентация PowerPoint</vt:lpstr>
      <vt:lpstr>Типы структур организации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Функции организации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30</cp:revision>
  <dcterms:created xsi:type="dcterms:W3CDTF">2019-09-21T13:46:19Z</dcterms:created>
  <dcterms:modified xsi:type="dcterms:W3CDTF">2019-09-21T16:55:34Z</dcterms:modified>
</cp:coreProperties>
</file>